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55"/>
  </p:notesMasterIdLst>
  <p:sldIdLst>
    <p:sldId id="324" r:id="rId2"/>
    <p:sldId id="669" r:id="rId3"/>
    <p:sldId id="671" r:id="rId4"/>
    <p:sldId id="492" r:id="rId5"/>
    <p:sldId id="544" r:id="rId6"/>
    <p:sldId id="665" r:id="rId7"/>
    <p:sldId id="678" r:id="rId8"/>
    <p:sldId id="679" r:id="rId9"/>
    <p:sldId id="680" r:id="rId10"/>
    <p:sldId id="681" r:id="rId11"/>
    <p:sldId id="677" r:id="rId12"/>
    <p:sldId id="547" r:id="rId13"/>
    <p:sldId id="676" r:id="rId14"/>
    <p:sldId id="612" r:id="rId15"/>
    <p:sldId id="684" r:id="rId16"/>
    <p:sldId id="682" r:id="rId17"/>
    <p:sldId id="685" r:id="rId18"/>
    <p:sldId id="686" r:id="rId19"/>
    <p:sldId id="701" r:id="rId20"/>
    <p:sldId id="702" r:id="rId21"/>
    <p:sldId id="703" r:id="rId22"/>
    <p:sldId id="675" r:id="rId23"/>
    <p:sldId id="449" r:id="rId24"/>
    <p:sldId id="448" r:id="rId25"/>
    <p:sldId id="662" r:id="rId26"/>
    <p:sldId id="667" r:id="rId27"/>
    <p:sldId id="427" r:id="rId28"/>
    <p:sldId id="489" r:id="rId29"/>
    <p:sldId id="687" r:id="rId30"/>
    <p:sldId id="636" r:id="rId31"/>
    <p:sldId id="638" r:id="rId32"/>
    <p:sldId id="648" r:id="rId33"/>
    <p:sldId id="655" r:id="rId34"/>
    <p:sldId id="649" r:id="rId35"/>
    <p:sldId id="652" r:id="rId36"/>
    <p:sldId id="653" r:id="rId37"/>
    <p:sldId id="654" r:id="rId38"/>
    <p:sldId id="688" r:id="rId39"/>
    <p:sldId id="690" r:id="rId40"/>
    <p:sldId id="689" r:id="rId41"/>
    <p:sldId id="699" r:id="rId42"/>
    <p:sldId id="628" r:id="rId43"/>
    <p:sldId id="632" r:id="rId44"/>
    <p:sldId id="631" r:id="rId45"/>
    <p:sldId id="704" r:id="rId46"/>
    <p:sldId id="453" r:id="rId47"/>
    <p:sldId id="700" r:id="rId48"/>
    <p:sldId id="486" r:id="rId49"/>
    <p:sldId id="668" r:id="rId50"/>
    <p:sldId id="705" r:id="rId51"/>
    <p:sldId id="321" r:id="rId52"/>
    <p:sldId id="706" r:id="rId53"/>
    <p:sldId id="707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9BD7744-AA38-4229-B9F2-B2CDB400088E}">
          <p14:sldIdLst>
            <p14:sldId id="324"/>
            <p14:sldId id="669"/>
          </p14:sldIdLst>
        </p14:section>
        <p14:section name="Recap to join operation" id="{B306ADDF-257B-4612-9D17-3E2BF36137D0}">
          <p14:sldIdLst>
            <p14:sldId id="671"/>
            <p14:sldId id="492"/>
            <p14:sldId id="544"/>
            <p14:sldId id="665"/>
            <p14:sldId id="678"/>
            <p14:sldId id="679"/>
            <p14:sldId id="680"/>
            <p14:sldId id="681"/>
            <p14:sldId id="677"/>
            <p14:sldId id="547"/>
          </p14:sldIdLst>
        </p14:section>
        <p14:section name="Join algorithms" id="{3C331618-F8E6-4F18-B87B-B1C05A8FA2DC}">
          <p14:sldIdLst>
            <p14:sldId id="676"/>
            <p14:sldId id="612"/>
            <p14:sldId id="684"/>
            <p14:sldId id="682"/>
            <p14:sldId id="685"/>
            <p14:sldId id="686"/>
          </p14:sldIdLst>
        </p14:section>
        <p14:section name="Incremental Works" id="{B0B2EE91-1A0C-4953-BC24-0101B432EE58}">
          <p14:sldIdLst>
            <p14:sldId id="701"/>
            <p14:sldId id="702"/>
            <p14:sldId id="703"/>
          </p14:sldIdLst>
        </p14:section>
        <p14:section name="Off-the-shelf library" id="{3CF1A4D2-C92B-466D-81A8-60BA09C787F7}">
          <p14:sldIdLst>
            <p14:sldId id="675"/>
            <p14:sldId id="449"/>
            <p14:sldId id="448"/>
            <p14:sldId id="662"/>
            <p14:sldId id="667"/>
            <p14:sldId id="427"/>
            <p14:sldId id="489"/>
          </p14:sldIdLst>
        </p14:section>
        <p14:section name="Low level Hash Join Implementation" id="{83D007DB-4343-4C3D-80C4-3C25ECDE9618}">
          <p14:sldIdLst>
            <p14:sldId id="687"/>
            <p14:sldId id="636"/>
            <p14:sldId id="638"/>
            <p14:sldId id="648"/>
            <p14:sldId id="655"/>
            <p14:sldId id="649"/>
            <p14:sldId id="652"/>
            <p14:sldId id="653"/>
            <p14:sldId id="654"/>
            <p14:sldId id="688"/>
            <p14:sldId id="690"/>
            <p14:sldId id="689"/>
            <p14:sldId id="699"/>
            <p14:sldId id="628"/>
            <p14:sldId id="632"/>
            <p14:sldId id="631"/>
          </p14:sldIdLst>
        </p14:section>
        <p14:section name="Bechmarks" id="{BC497632-2338-47BA-BF7A-A1116BFFF118}">
          <p14:sldIdLst>
            <p14:sldId id="704"/>
            <p14:sldId id="453"/>
            <p14:sldId id="700"/>
            <p14:sldId id="486"/>
            <p14:sldId id="668"/>
            <p14:sldId id="705"/>
            <p14:sldId id="321"/>
            <p14:sldId id="706"/>
            <p14:sldId id="7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becca ruhlman" initials="rr" lastIdx="1" clrIdx="0">
    <p:extLst>
      <p:ext uri="{19B8F6BF-5375-455C-9EA6-DF929625EA0E}">
        <p15:presenceInfo xmlns:p15="http://schemas.microsoft.com/office/powerpoint/2012/main" userId="d5b2232316ecf4c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E62"/>
    <a:srgbClr val="D50032"/>
    <a:srgbClr val="F4F3E8"/>
    <a:srgbClr val="0080A9"/>
    <a:srgbClr val="FEBB37"/>
    <a:srgbClr val="51BFE7"/>
    <a:srgbClr val="333333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5B304E-403F-44F0-87CE-43359A54D223}" v="1755" dt="2024-02-16T18:39:50.876"/>
    <p1510:client id="{8CCC18B9-72AA-4FD3-91A6-7F07A6405C2E}" v="16" dt="2024-02-17T00:01:04.3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6247" autoAdjust="0"/>
  </p:normalViewPr>
  <p:slideViewPr>
    <p:cSldViewPr snapToGrid="0" snapToObjects="1">
      <p:cViewPr varScale="1">
        <p:scale>
          <a:sx n="106" d="100"/>
          <a:sy n="106" d="100"/>
        </p:scale>
        <p:origin x="792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59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ovon, Ahmedur Rahman" userId="551477a5-1c90-44a3-8bc8-85c6d39f7659" providerId="ADAL" clId="{8CCC18B9-72AA-4FD3-91A6-7F07A6405C2E}"/>
    <pc:docChg chg="custSel addSld modSld modSection">
      <pc:chgData name="Shovon, Ahmedur Rahman" userId="551477a5-1c90-44a3-8bc8-85c6d39f7659" providerId="ADAL" clId="{8CCC18B9-72AA-4FD3-91A6-7F07A6405C2E}" dt="2024-02-17T00:02:10.484" v="388" actId="20577"/>
      <pc:docMkLst>
        <pc:docMk/>
      </pc:docMkLst>
      <pc:sldChg chg="modAnim">
        <pc:chgData name="Shovon, Ahmedur Rahman" userId="551477a5-1c90-44a3-8bc8-85c6d39f7659" providerId="ADAL" clId="{8CCC18B9-72AA-4FD3-91A6-7F07A6405C2E}" dt="2024-02-16T18:53:53.141" v="346"/>
        <pc:sldMkLst>
          <pc:docMk/>
          <pc:sldMk cId="1879239825" sldId="544"/>
        </pc:sldMkLst>
      </pc:sldChg>
      <pc:sldChg chg="modSp mod">
        <pc:chgData name="Shovon, Ahmedur Rahman" userId="551477a5-1c90-44a3-8bc8-85c6d39f7659" providerId="ADAL" clId="{8CCC18B9-72AA-4FD3-91A6-7F07A6405C2E}" dt="2024-02-17T00:02:10.484" v="388" actId="20577"/>
        <pc:sldMkLst>
          <pc:docMk/>
          <pc:sldMk cId="3243674135" sldId="612"/>
        </pc:sldMkLst>
        <pc:spChg chg="mod">
          <ac:chgData name="Shovon, Ahmedur Rahman" userId="551477a5-1c90-44a3-8bc8-85c6d39f7659" providerId="ADAL" clId="{8CCC18B9-72AA-4FD3-91A6-7F07A6405C2E}" dt="2024-02-17T00:02:10.484" v="388" actId="20577"/>
          <ac:spMkLst>
            <pc:docMk/>
            <pc:sldMk cId="3243674135" sldId="612"/>
            <ac:spMk id="2" creationId="{8C704415-3AAD-80CA-15B1-C42A536922D2}"/>
          </ac:spMkLst>
        </pc:spChg>
      </pc:sldChg>
      <pc:sldChg chg="modAnim">
        <pc:chgData name="Shovon, Ahmedur Rahman" userId="551477a5-1c90-44a3-8bc8-85c6d39f7659" providerId="ADAL" clId="{8CCC18B9-72AA-4FD3-91A6-7F07A6405C2E}" dt="2024-02-16T18:56:07.457" v="352"/>
        <pc:sldMkLst>
          <pc:docMk/>
          <pc:sldMk cId="2438793420" sldId="678"/>
        </pc:sldMkLst>
      </pc:sldChg>
      <pc:sldChg chg="modAnim">
        <pc:chgData name="Shovon, Ahmedur Rahman" userId="551477a5-1c90-44a3-8bc8-85c6d39f7659" providerId="ADAL" clId="{8CCC18B9-72AA-4FD3-91A6-7F07A6405C2E}" dt="2024-02-16T18:54:49.243" v="348"/>
        <pc:sldMkLst>
          <pc:docMk/>
          <pc:sldMk cId="2517390636" sldId="682"/>
        </pc:sldMkLst>
      </pc:sldChg>
      <pc:sldChg chg="addSp delSp modSp mod delAnim">
        <pc:chgData name="Shovon, Ahmedur Rahman" userId="551477a5-1c90-44a3-8bc8-85c6d39f7659" providerId="ADAL" clId="{8CCC18B9-72AA-4FD3-91A6-7F07A6405C2E}" dt="2024-02-16T23:59:44.891" v="381" actId="14100"/>
        <pc:sldMkLst>
          <pc:docMk/>
          <pc:sldMk cId="1343987646" sldId="685"/>
        </pc:sldMkLst>
        <pc:spChg chg="mod">
          <ac:chgData name="Shovon, Ahmedur Rahman" userId="551477a5-1c90-44a3-8bc8-85c6d39f7659" providerId="ADAL" clId="{8CCC18B9-72AA-4FD3-91A6-7F07A6405C2E}" dt="2024-02-16T23:57:22.959" v="359" actId="208"/>
          <ac:spMkLst>
            <pc:docMk/>
            <pc:sldMk cId="1343987646" sldId="685"/>
            <ac:spMk id="4" creationId="{D303B429-D712-FDB4-45EC-7E2F0BDBE694}"/>
          </ac:spMkLst>
        </pc:spChg>
        <pc:spChg chg="mod">
          <ac:chgData name="Shovon, Ahmedur Rahman" userId="551477a5-1c90-44a3-8bc8-85c6d39f7659" providerId="ADAL" clId="{8CCC18B9-72AA-4FD3-91A6-7F07A6405C2E}" dt="2024-02-16T23:57:18.185" v="358" actId="208"/>
          <ac:spMkLst>
            <pc:docMk/>
            <pc:sldMk cId="1343987646" sldId="685"/>
            <ac:spMk id="5" creationId="{05F29F26-BD60-F416-034B-5E54F98D1522}"/>
          </ac:spMkLst>
        </pc:spChg>
        <pc:spChg chg="mod">
          <ac:chgData name="Shovon, Ahmedur Rahman" userId="551477a5-1c90-44a3-8bc8-85c6d39f7659" providerId="ADAL" clId="{8CCC18B9-72AA-4FD3-91A6-7F07A6405C2E}" dt="2024-02-16T23:57:32.842" v="360" actId="208"/>
          <ac:spMkLst>
            <pc:docMk/>
            <pc:sldMk cId="1343987646" sldId="685"/>
            <ac:spMk id="9" creationId="{467B9794-D720-028C-D3B6-8CFE412E906C}"/>
          </ac:spMkLst>
        </pc:spChg>
        <pc:cxnChg chg="add mod">
          <ac:chgData name="Shovon, Ahmedur Rahman" userId="551477a5-1c90-44a3-8bc8-85c6d39f7659" providerId="ADAL" clId="{8CCC18B9-72AA-4FD3-91A6-7F07A6405C2E}" dt="2024-02-16T23:58:43.396" v="366" actId="14100"/>
          <ac:cxnSpMkLst>
            <pc:docMk/>
            <pc:sldMk cId="1343987646" sldId="685"/>
            <ac:cxnSpMk id="7" creationId="{5F6CE05F-A2B2-D5D0-E0D9-42EA79AC7B36}"/>
          </ac:cxnSpMkLst>
        </pc:cxnChg>
        <pc:cxnChg chg="add mod">
          <ac:chgData name="Shovon, Ahmedur Rahman" userId="551477a5-1c90-44a3-8bc8-85c6d39f7659" providerId="ADAL" clId="{8CCC18B9-72AA-4FD3-91A6-7F07A6405C2E}" dt="2024-02-16T23:59:08.148" v="371" actId="208"/>
          <ac:cxnSpMkLst>
            <pc:docMk/>
            <pc:sldMk cId="1343987646" sldId="685"/>
            <ac:cxnSpMk id="16" creationId="{3E2C457F-2E84-E729-26F4-ACC2014D98AB}"/>
          </ac:cxnSpMkLst>
        </pc:cxnChg>
        <pc:cxnChg chg="add mod">
          <ac:chgData name="Shovon, Ahmedur Rahman" userId="551477a5-1c90-44a3-8bc8-85c6d39f7659" providerId="ADAL" clId="{8CCC18B9-72AA-4FD3-91A6-7F07A6405C2E}" dt="2024-02-16T23:59:31.121" v="377" actId="208"/>
          <ac:cxnSpMkLst>
            <pc:docMk/>
            <pc:sldMk cId="1343987646" sldId="685"/>
            <ac:cxnSpMk id="18" creationId="{F7201256-023B-EC9C-7FBA-211928A73E77}"/>
          </ac:cxnSpMkLst>
        </pc:cxnChg>
        <pc:cxnChg chg="add mod">
          <ac:chgData name="Shovon, Ahmedur Rahman" userId="551477a5-1c90-44a3-8bc8-85c6d39f7659" providerId="ADAL" clId="{8CCC18B9-72AA-4FD3-91A6-7F07A6405C2E}" dt="2024-02-16T23:59:44.891" v="381" actId="14100"/>
          <ac:cxnSpMkLst>
            <pc:docMk/>
            <pc:sldMk cId="1343987646" sldId="685"/>
            <ac:cxnSpMk id="23" creationId="{282C29C4-C48A-7637-26E3-8578EC6B0600}"/>
          </ac:cxnSpMkLst>
        </pc:cxnChg>
        <pc:cxnChg chg="del">
          <ac:chgData name="Shovon, Ahmedur Rahman" userId="551477a5-1c90-44a3-8bc8-85c6d39f7659" providerId="ADAL" clId="{8CCC18B9-72AA-4FD3-91A6-7F07A6405C2E}" dt="2024-02-16T23:58:33.899" v="364" actId="478"/>
          <ac:cxnSpMkLst>
            <pc:docMk/>
            <pc:sldMk cId="1343987646" sldId="685"/>
            <ac:cxnSpMk id="28" creationId="{A49E5CCC-37FE-594E-C7CF-94C54C337E99}"/>
          </ac:cxnSpMkLst>
        </pc:cxnChg>
        <pc:cxnChg chg="del mod">
          <ac:chgData name="Shovon, Ahmedur Rahman" userId="551477a5-1c90-44a3-8bc8-85c6d39f7659" providerId="ADAL" clId="{8CCC18B9-72AA-4FD3-91A6-7F07A6405C2E}" dt="2024-02-16T23:56:25.443" v="353" actId="478"/>
          <ac:cxnSpMkLst>
            <pc:docMk/>
            <pc:sldMk cId="1343987646" sldId="685"/>
            <ac:cxnSpMk id="30" creationId="{17FBB690-7FAB-5458-D3C2-BD4FA029854C}"/>
          </ac:cxnSpMkLst>
        </pc:cxnChg>
        <pc:cxnChg chg="del">
          <ac:chgData name="Shovon, Ahmedur Rahman" userId="551477a5-1c90-44a3-8bc8-85c6d39f7659" providerId="ADAL" clId="{8CCC18B9-72AA-4FD3-91A6-7F07A6405C2E}" dt="2024-02-16T23:56:35.680" v="355" actId="478"/>
          <ac:cxnSpMkLst>
            <pc:docMk/>
            <pc:sldMk cId="1343987646" sldId="685"/>
            <ac:cxnSpMk id="40" creationId="{A00CA5C6-942D-7C85-8D3F-520BA7850AD9}"/>
          </ac:cxnSpMkLst>
        </pc:cxnChg>
        <pc:cxnChg chg="del mod">
          <ac:chgData name="Shovon, Ahmedur Rahman" userId="551477a5-1c90-44a3-8bc8-85c6d39f7659" providerId="ADAL" clId="{8CCC18B9-72AA-4FD3-91A6-7F07A6405C2E}" dt="2024-02-16T23:58:47.672" v="367" actId="478"/>
          <ac:cxnSpMkLst>
            <pc:docMk/>
            <pc:sldMk cId="1343987646" sldId="685"/>
            <ac:cxnSpMk id="42" creationId="{9BA0F573-763A-DF24-135C-E28C88795326}"/>
          </ac:cxnSpMkLst>
        </pc:cxnChg>
        <pc:cxnChg chg="del">
          <ac:chgData name="Shovon, Ahmedur Rahman" userId="551477a5-1c90-44a3-8bc8-85c6d39f7659" providerId="ADAL" clId="{8CCC18B9-72AA-4FD3-91A6-7F07A6405C2E}" dt="2024-02-16T23:56:32.528" v="354" actId="478"/>
          <ac:cxnSpMkLst>
            <pc:docMk/>
            <pc:sldMk cId="1343987646" sldId="685"/>
            <ac:cxnSpMk id="45" creationId="{1384D21F-408A-996D-45B1-78657E8DAFA8}"/>
          </ac:cxnSpMkLst>
        </pc:cxnChg>
        <pc:cxnChg chg="del mod">
          <ac:chgData name="Shovon, Ahmedur Rahman" userId="551477a5-1c90-44a3-8bc8-85c6d39f7659" providerId="ADAL" clId="{8CCC18B9-72AA-4FD3-91A6-7F07A6405C2E}" dt="2024-02-16T23:56:38.513" v="356" actId="478"/>
          <ac:cxnSpMkLst>
            <pc:docMk/>
            <pc:sldMk cId="1343987646" sldId="685"/>
            <ac:cxnSpMk id="51" creationId="{82ACE4EE-8141-6EF1-295B-15134AB6FD3D}"/>
          </ac:cxnSpMkLst>
        </pc:cxnChg>
        <pc:cxnChg chg="del mod">
          <ac:chgData name="Shovon, Ahmedur Rahman" userId="551477a5-1c90-44a3-8bc8-85c6d39f7659" providerId="ADAL" clId="{8CCC18B9-72AA-4FD3-91A6-7F07A6405C2E}" dt="2024-02-16T23:56:41.348" v="357" actId="478"/>
          <ac:cxnSpMkLst>
            <pc:docMk/>
            <pc:sldMk cId="1343987646" sldId="685"/>
            <ac:cxnSpMk id="55" creationId="{512F5514-30A6-B925-4655-EB935CE42CD5}"/>
          </ac:cxnSpMkLst>
        </pc:cxnChg>
        <pc:cxnChg chg="del mod">
          <ac:chgData name="Shovon, Ahmedur Rahman" userId="551477a5-1c90-44a3-8bc8-85c6d39f7659" providerId="ADAL" clId="{8CCC18B9-72AA-4FD3-91A6-7F07A6405C2E}" dt="2024-02-16T23:59:14.334" v="372" actId="478"/>
          <ac:cxnSpMkLst>
            <pc:docMk/>
            <pc:sldMk cId="1343987646" sldId="685"/>
            <ac:cxnSpMk id="58" creationId="{585238E2-FD73-63D5-3145-8631A7A50DD5}"/>
          </ac:cxnSpMkLst>
        </pc:cxnChg>
        <pc:cxnChg chg="del mod">
          <ac:chgData name="Shovon, Ahmedur Rahman" userId="551477a5-1c90-44a3-8bc8-85c6d39f7659" providerId="ADAL" clId="{8CCC18B9-72AA-4FD3-91A6-7F07A6405C2E}" dt="2024-02-16T23:59:16.834" v="373" actId="478"/>
          <ac:cxnSpMkLst>
            <pc:docMk/>
            <pc:sldMk cId="1343987646" sldId="685"/>
            <ac:cxnSpMk id="62" creationId="{AAE632FA-925C-7084-EE89-7C676DA8D311}"/>
          </ac:cxnSpMkLst>
        </pc:cxnChg>
      </pc:sldChg>
      <pc:sldChg chg="modSp">
        <pc:chgData name="Shovon, Ahmedur Rahman" userId="551477a5-1c90-44a3-8bc8-85c6d39f7659" providerId="ADAL" clId="{8CCC18B9-72AA-4FD3-91A6-7F07A6405C2E}" dt="2024-02-17T00:01:04.316" v="385" actId="20577"/>
        <pc:sldMkLst>
          <pc:docMk/>
          <pc:sldMk cId="485384885" sldId="686"/>
        </pc:sldMkLst>
        <pc:spChg chg="mod">
          <ac:chgData name="Shovon, Ahmedur Rahman" userId="551477a5-1c90-44a3-8bc8-85c6d39f7659" providerId="ADAL" clId="{8CCC18B9-72AA-4FD3-91A6-7F07A6405C2E}" dt="2024-02-17T00:01:04.316" v="385" actId="20577"/>
          <ac:spMkLst>
            <pc:docMk/>
            <pc:sldMk cId="485384885" sldId="686"/>
            <ac:spMk id="7" creationId="{A1E1262B-5B60-B8A4-B618-8D128576C5FB}"/>
          </ac:spMkLst>
        </pc:spChg>
      </pc:sldChg>
      <pc:sldChg chg="modSp new mod">
        <pc:chgData name="Shovon, Ahmedur Rahman" userId="551477a5-1c90-44a3-8bc8-85c6d39f7659" providerId="ADAL" clId="{8CCC18B9-72AA-4FD3-91A6-7F07A6405C2E}" dt="2024-02-16T18:52:02.828" v="343" actId="313"/>
        <pc:sldMkLst>
          <pc:docMk/>
          <pc:sldMk cId="287432588" sldId="705"/>
        </pc:sldMkLst>
        <pc:spChg chg="mod">
          <ac:chgData name="Shovon, Ahmedur Rahman" userId="551477a5-1c90-44a3-8bc8-85c6d39f7659" providerId="ADAL" clId="{8CCC18B9-72AA-4FD3-91A6-7F07A6405C2E}" dt="2024-02-16T18:50:18.301" v="11" actId="20577"/>
          <ac:spMkLst>
            <pc:docMk/>
            <pc:sldMk cId="287432588" sldId="705"/>
            <ac:spMk id="2" creationId="{C866E26D-D6BE-9A58-B552-6D34DA4C856F}"/>
          </ac:spMkLst>
        </pc:spChg>
        <pc:spChg chg="mod">
          <ac:chgData name="Shovon, Ahmedur Rahman" userId="551477a5-1c90-44a3-8bc8-85c6d39f7659" providerId="ADAL" clId="{8CCC18B9-72AA-4FD3-91A6-7F07A6405C2E}" dt="2024-02-16T18:52:02.828" v="343" actId="313"/>
          <ac:spMkLst>
            <pc:docMk/>
            <pc:sldMk cId="287432588" sldId="705"/>
            <ac:spMk id="3" creationId="{979B7899-587E-AF63-0F52-78B654AD4C17}"/>
          </ac:spMkLst>
        </pc:spChg>
      </pc:sldChg>
      <pc:sldChg chg="add">
        <pc:chgData name="Shovon, Ahmedur Rahman" userId="551477a5-1c90-44a3-8bc8-85c6d39f7659" providerId="ADAL" clId="{8CCC18B9-72AA-4FD3-91A6-7F07A6405C2E}" dt="2024-02-16T18:52:47.235" v="344"/>
        <pc:sldMkLst>
          <pc:docMk/>
          <pc:sldMk cId="593380472" sldId="706"/>
        </pc:sldMkLst>
      </pc:sldChg>
      <pc:sldChg chg="add">
        <pc:chgData name="Shovon, Ahmedur Rahman" userId="551477a5-1c90-44a3-8bc8-85c6d39f7659" providerId="ADAL" clId="{8CCC18B9-72AA-4FD3-91A6-7F07A6405C2E}" dt="2024-02-16T18:52:47.235" v="344"/>
        <pc:sldMkLst>
          <pc:docMk/>
          <pc:sldMk cId="683041996" sldId="707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2CC56-D5E4-4097-8000-300150421DE9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6B38255-4D8D-44DB-A188-1AF94C7F7FEC}">
      <dgm:prSet/>
      <dgm:spPr/>
      <dgm:t>
        <a:bodyPr/>
        <a:lstStyle/>
        <a:p>
          <a:pPr>
            <a:defRPr cap="all"/>
          </a:pPr>
          <a:r>
            <a:rPr lang="en-US" b="0" i="0"/>
            <a:t>Combine data from multiple tables</a:t>
          </a:r>
          <a:endParaRPr lang="en-US"/>
        </a:p>
      </dgm:t>
    </dgm:pt>
    <dgm:pt modelId="{30B4BFD3-EA4F-4F6D-ABE8-B4F676A714F7}" type="parTrans" cxnId="{DB7B5B38-9A31-426F-A695-698BF245BB7F}">
      <dgm:prSet/>
      <dgm:spPr/>
      <dgm:t>
        <a:bodyPr/>
        <a:lstStyle/>
        <a:p>
          <a:endParaRPr lang="en-US"/>
        </a:p>
      </dgm:t>
    </dgm:pt>
    <dgm:pt modelId="{FEDDE96F-69BD-4C59-96E8-F4EED97A7BF3}" type="sibTrans" cxnId="{DB7B5B38-9A31-426F-A695-698BF245BB7F}">
      <dgm:prSet/>
      <dgm:spPr/>
      <dgm:t>
        <a:bodyPr/>
        <a:lstStyle/>
        <a:p>
          <a:endParaRPr lang="en-US"/>
        </a:p>
      </dgm:t>
    </dgm:pt>
    <dgm:pt modelId="{CE11E569-0C21-41BF-B97A-099DD04FA955}">
      <dgm:prSet/>
      <dgm:spPr/>
      <dgm:t>
        <a:bodyPr/>
        <a:lstStyle/>
        <a:p>
          <a:pPr>
            <a:defRPr cap="all"/>
          </a:pPr>
          <a:r>
            <a:rPr lang="en-US" b="0" i="0"/>
            <a:t>Find patterns in data</a:t>
          </a:r>
          <a:endParaRPr lang="en-US"/>
        </a:p>
      </dgm:t>
    </dgm:pt>
    <dgm:pt modelId="{BEE2EFA4-EACD-4B47-9617-3C1D5125626D}" type="parTrans" cxnId="{B89FD12F-EEC9-413E-859D-46ECEC6F6EC3}">
      <dgm:prSet/>
      <dgm:spPr/>
      <dgm:t>
        <a:bodyPr/>
        <a:lstStyle/>
        <a:p>
          <a:endParaRPr lang="en-US"/>
        </a:p>
      </dgm:t>
    </dgm:pt>
    <dgm:pt modelId="{61011730-AC78-4548-9226-590AA9A043F1}" type="sibTrans" cxnId="{B89FD12F-EEC9-413E-859D-46ECEC6F6EC3}">
      <dgm:prSet/>
      <dgm:spPr/>
      <dgm:t>
        <a:bodyPr/>
        <a:lstStyle/>
        <a:p>
          <a:endParaRPr lang="en-US"/>
        </a:p>
      </dgm:t>
    </dgm:pt>
    <dgm:pt modelId="{D130B5DF-23A6-4AF3-A60F-33CE496C0091}">
      <dgm:prSet/>
      <dgm:spPr/>
      <dgm:t>
        <a:bodyPr/>
        <a:lstStyle/>
        <a:p>
          <a:pPr>
            <a:defRPr cap="all"/>
          </a:pPr>
          <a:r>
            <a:rPr lang="en-US" b="0" i="0"/>
            <a:t>Clean data</a:t>
          </a:r>
          <a:endParaRPr lang="en-US"/>
        </a:p>
      </dgm:t>
    </dgm:pt>
    <dgm:pt modelId="{ACCDF54B-635A-4779-828E-84B8F6C26378}" type="parTrans" cxnId="{AA8E3CDE-D545-4F10-B209-25E485422611}">
      <dgm:prSet/>
      <dgm:spPr/>
      <dgm:t>
        <a:bodyPr/>
        <a:lstStyle/>
        <a:p>
          <a:endParaRPr lang="en-US"/>
        </a:p>
      </dgm:t>
    </dgm:pt>
    <dgm:pt modelId="{F4F6C2D6-C1DF-4B03-8783-A319D82AF69A}" type="sibTrans" cxnId="{AA8E3CDE-D545-4F10-B209-25E485422611}">
      <dgm:prSet/>
      <dgm:spPr/>
      <dgm:t>
        <a:bodyPr/>
        <a:lstStyle/>
        <a:p>
          <a:endParaRPr lang="en-US"/>
        </a:p>
      </dgm:t>
    </dgm:pt>
    <dgm:pt modelId="{B6095651-8834-4135-98FC-54EA96477FE7}">
      <dgm:prSet/>
      <dgm:spPr/>
      <dgm:t>
        <a:bodyPr/>
        <a:lstStyle/>
        <a:p>
          <a:pPr>
            <a:defRPr cap="all"/>
          </a:pPr>
          <a:r>
            <a:rPr lang="en-US" b="0" i="0"/>
            <a:t>Create new data sets</a:t>
          </a:r>
          <a:endParaRPr lang="en-US"/>
        </a:p>
      </dgm:t>
    </dgm:pt>
    <dgm:pt modelId="{46440682-106A-4E29-972E-4F1ED862EE72}" type="parTrans" cxnId="{B362D7C1-DD28-4E5F-B430-53C8A789D6CA}">
      <dgm:prSet/>
      <dgm:spPr/>
      <dgm:t>
        <a:bodyPr/>
        <a:lstStyle/>
        <a:p>
          <a:endParaRPr lang="en-US"/>
        </a:p>
      </dgm:t>
    </dgm:pt>
    <dgm:pt modelId="{3066D436-4019-473D-A6ED-AE48225EDA00}" type="sibTrans" cxnId="{B362D7C1-DD28-4E5F-B430-53C8A789D6CA}">
      <dgm:prSet/>
      <dgm:spPr/>
      <dgm:t>
        <a:bodyPr/>
        <a:lstStyle/>
        <a:p>
          <a:endParaRPr lang="en-US"/>
        </a:p>
      </dgm:t>
    </dgm:pt>
    <dgm:pt modelId="{184B0F38-5C02-4C3A-A6C0-2DE694BE6351}" type="pres">
      <dgm:prSet presAssocID="{9CC2CC56-D5E4-4097-8000-300150421DE9}" presName="root" presStyleCnt="0">
        <dgm:presLayoutVars>
          <dgm:dir/>
          <dgm:resizeHandles val="exact"/>
        </dgm:presLayoutVars>
      </dgm:prSet>
      <dgm:spPr/>
    </dgm:pt>
    <dgm:pt modelId="{881634CB-2FE1-48E0-B4D4-32DFE6CF1B2F}" type="pres">
      <dgm:prSet presAssocID="{A6B38255-4D8D-44DB-A188-1AF94C7F7FEC}" presName="compNode" presStyleCnt="0"/>
      <dgm:spPr/>
    </dgm:pt>
    <dgm:pt modelId="{8665FA58-C91B-44A7-9582-C0296AE6B7C5}" type="pres">
      <dgm:prSet presAssocID="{A6B38255-4D8D-44DB-A188-1AF94C7F7FEC}" presName="iconBgRect" presStyleLbl="bgShp" presStyleIdx="0" presStyleCnt="4"/>
      <dgm:spPr/>
    </dgm:pt>
    <dgm:pt modelId="{DD049DDE-1EDF-4A68-A044-DE52E1554B67}" type="pres">
      <dgm:prSet presAssocID="{A6B38255-4D8D-44DB-A188-1AF94C7F7FE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5F1D2FC6-AB90-4757-928E-8E57BEF0DE5B}" type="pres">
      <dgm:prSet presAssocID="{A6B38255-4D8D-44DB-A188-1AF94C7F7FEC}" presName="spaceRect" presStyleCnt="0"/>
      <dgm:spPr/>
    </dgm:pt>
    <dgm:pt modelId="{18CA72BE-B8DD-472C-BD9C-28AF8F444271}" type="pres">
      <dgm:prSet presAssocID="{A6B38255-4D8D-44DB-A188-1AF94C7F7FEC}" presName="textRect" presStyleLbl="revTx" presStyleIdx="0" presStyleCnt="4">
        <dgm:presLayoutVars>
          <dgm:chMax val="1"/>
          <dgm:chPref val="1"/>
        </dgm:presLayoutVars>
      </dgm:prSet>
      <dgm:spPr/>
    </dgm:pt>
    <dgm:pt modelId="{031877EF-6860-4D42-9FA8-5B139344E3F4}" type="pres">
      <dgm:prSet presAssocID="{FEDDE96F-69BD-4C59-96E8-F4EED97A7BF3}" presName="sibTrans" presStyleCnt="0"/>
      <dgm:spPr/>
    </dgm:pt>
    <dgm:pt modelId="{9D249311-1F2D-4CDC-B1D2-0A9F22302680}" type="pres">
      <dgm:prSet presAssocID="{CE11E569-0C21-41BF-B97A-099DD04FA955}" presName="compNode" presStyleCnt="0"/>
      <dgm:spPr/>
    </dgm:pt>
    <dgm:pt modelId="{7F4DF6ED-446E-4B9E-BF10-64553A76AA80}" type="pres">
      <dgm:prSet presAssocID="{CE11E569-0C21-41BF-B97A-099DD04FA955}" presName="iconBgRect" presStyleLbl="bgShp" presStyleIdx="1" presStyleCnt="4"/>
      <dgm:spPr/>
    </dgm:pt>
    <dgm:pt modelId="{0FBB4480-2C05-479A-8431-4BE4EE99DE98}" type="pres">
      <dgm:prSet presAssocID="{CE11E569-0C21-41BF-B97A-099DD04FA95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14E760F-B580-4E26-AF49-684483673EC5}" type="pres">
      <dgm:prSet presAssocID="{CE11E569-0C21-41BF-B97A-099DD04FA955}" presName="spaceRect" presStyleCnt="0"/>
      <dgm:spPr/>
    </dgm:pt>
    <dgm:pt modelId="{25747FE9-E2C0-41D7-84D0-53A6EF217F6D}" type="pres">
      <dgm:prSet presAssocID="{CE11E569-0C21-41BF-B97A-099DD04FA955}" presName="textRect" presStyleLbl="revTx" presStyleIdx="1" presStyleCnt="4">
        <dgm:presLayoutVars>
          <dgm:chMax val="1"/>
          <dgm:chPref val="1"/>
        </dgm:presLayoutVars>
      </dgm:prSet>
      <dgm:spPr/>
    </dgm:pt>
    <dgm:pt modelId="{E777A3D5-67A4-469D-894A-1F7BE0E9F85F}" type="pres">
      <dgm:prSet presAssocID="{61011730-AC78-4548-9226-590AA9A043F1}" presName="sibTrans" presStyleCnt="0"/>
      <dgm:spPr/>
    </dgm:pt>
    <dgm:pt modelId="{E3CC0540-4A67-4F1F-B500-83438BEDC61F}" type="pres">
      <dgm:prSet presAssocID="{D130B5DF-23A6-4AF3-A60F-33CE496C0091}" presName="compNode" presStyleCnt="0"/>
      <dgm:spPr/>
    </dgm:pt>
    <dgm:pt modelId="{EE5D8817-340E-458E-9F14-99A94DAC10A9}" type="pres">
      <dgm:prSet presAssocID="{D130B5DF-23A6-4AF3-A60F-33CE496C0091}" presName="iconBgRect" presStyleLbl="bgShp" presStyleIdx="2" presStyleCnt="4"/>
      <dgm:spPr/>
    </dgm:pt>
    <dgm:pt modelId="{0D3DBD23-CB6C-42AF-A568-19A05838599A}" type="pres">
      <dgm:prSet presAssocID="{D130B5DF-23A6-4AF3-A60F-33CE496C009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09DED4E1-EE98-470C-9AE0-4FFCA3639894}" type="pres">
      <dgm:prSet presAssocID="{D130B5DF-23A6-4AF3-A60F-33CE496C0091}" presName="spaceRect" presStyleCnt="0"/>
      <dgm:spPr/>
    </dgm:pt>
    <dgm:pt modelId="{AE363FC1-2A00-484E-8CC1-D2832D78BE39}" type="pres">
      <dgm:prSet presAssocID="{D130B5DF-23A6-4AF3-A60F-33CE496C0091}" presName="textRect" presStyleLbl="revTx" presStyleIdx="2" presStyleCnt="4">
        <dgm:presLayoutVars>
          <dgm:chMax val="1"/>
          <dgm:chPref val="1"/>
        </dgm:presLayoutVars>
      </dgm:prSet>
      <dgm:spPr/>
    </dgm:pt>
    <dgm:pt modelId="{33DBB512-9A30-4604-B8ED-84F620E5FB6B}" type="pres">
      <dgm:prSet presAssocID="{F4F6C2D6-C1DF-4B03-8783-A319D82AF69A}" presName="sibTrans" presStyleCnt="0"/>
      <dgm:spPr/>
    </dgm:pt>
    <dgm:pt modelId="{903873D3-5633-4B8B-A48A-2DBD9196018D}" type="pres">
      <dgm:prSet presAssocID="{B6095651-8834-4135-98FC-54EA96477FE7}" presName="compNode" presStyleCnt="0"/>
      <dgm:spPr/>
    </dgm:pt>
    <dgm:pt modelId="{3F17EB09-1924-4E09-B1DF-9F4DA6723E4E}" type="pres">
      <dgm:prSet presAssocID="{B6095651-8834-4135-98FC-54EA96477FE7}" presName="iconBgRect" presStyleLbl="bgShp" presStyleIdx="3" presStyleCnt="4"/>
      <dgm:spPr/>
    </dgm:pt>
    <dgm:pt modelId="{EB02BDEC-2642-4236-BEE1-4548214A88BF}" type="pres">
      <dgm:prSet presAssocID="{B6095651-8834-4135-98FC-54EA96477FE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BABE2B8-963D-41B3-82FC-9F1FE18655FF}" type="pres">
      <dgm:prSet presAssocID="{B6095651-8834-4135-98FC-54EA96477FE7}" presName="spaceRect" presStyleCnt="0"/>
      <dgm:spPr/>
    </dgm:pt>
    <dgm:pt modelId="{4821456F-91F5-4113-8A93-814BE541126A}" type="pres">
      <dgm:prSet presAssocID="{B6095651-8834-4135-98FC-54EA96477FE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EB99F18-47C9-4629-8CFE-A83F7CD631A4}" type="presOf" srcId="{CE11E569-0C21-41BF-B97A-099DD04FA955}" destId="{25747FE9-E2C0-41D7-84D0-53A6EF217F6D}" srcOrd="0" destOrd="0" presId="urn:microsoft.com/office/officeart/2018/5/layout/IconCircleLabelList"/>
    <dgm:cxn modelId="{BDF8231D-2921-453A-BC20-41B59AC8E875}" type="presOf" srcId="{A6B38255-4D8D-44DB-A188-1AF94C7F7FEC}" destId="{18CA72BE-B8DD-472C-BD9C-28AF8F444271}" srcOrd="0" destOrd="0" presId="urn:microsoft.com/office/officeart/2018/5/layout/IconCircleLabelList"/>
    <dgm:cxn modelId="{B89FD12F-EEC9-413E-859D-46ECEC6F6EC3}" srcId="{9CC2CC56-D5E4-4097-8000-300150421DE9}" destId="{CE11E569-0C21-41BF-B97A-099DD04FA955}" srcOrd="1" destOrd="0" parTransId="{BEE2EFA4-EACD-4B47-9617-3C1D5125626D}" sibTransId="{61011730-AC78-4548-9226-590AA9A043F1}"/>
    <dgm:cxn modelId="{DB7B5B38-9A31-426F-A695-698BF245BB7F}" srcId="{9CC2CC56-D5E4-4097-8000-300150421DE9}" destId="{A6B38255-4D8D-44DB-A188-1AF94C7F7FEC}" srcOrd="0" destOrd="0" parTransId="{30B4BFD3-EA4F-4F6D-ABE8-B4F676A714F7}" sibTransId="{FEDDE96F-69BD-4C59-96E8-F4EED97A7BF3}"/>
    <dgm:cxn modelId="{C80A9A3A-439B-4AE6-B12F-58FE72E520AE}" type="presOf" srcId="{D130B5DF-23A6-4AF3-A60F-33CE496C0091}" destId="{AE363FC1-2A00-484E-8CC1-D2832D78BE39}" srcOrd="0" destOrd="0" presId="urn:microsoft.com/office/officeart/2018/5/layout/IconCircleLabelList"/>
    <dgm:cxn modelId="{2282577D-7C33-4922-B856-C506FE892B8A}" type="presOf" srcId="{B6095651-8834-4135-98FC-54EA96477FE7}" destId="{4821456F-91F5-4113-8A93-814BE541126A}" srcOrd="0" destOrd="0" presId="urn:microsoft.com/office/officeart/2018/5/layout/IconCircleLabelList"/>
    <dgm:cxn modelId="{6CC67880-59AF-40A1-B1DA-53FA4142ED30}" type="presOf" srcId="{9CC2CC56-D5E4-4097-8000-300150421DE9}" destId="{184B0F38-5C02-4C3A-A6C0-2DE694BE6351}" srcOrd="0" destOrd="0" presId="urn:microsoft.com/office/officeart/2018/5/layout/IconCircleLabelList"/>
    <dgm:cxn modelId="{B362D7C1-DD28-4E5F-B430-53C8A789D6CA}" srcId="{9CC2CC56-D5E4-4097-8000-300150421DE9}" destId="{B6095651-8834-4135-98FC-54EA96477FE7}" srcOrd="3" destOrd="0" parTransId="{46440682-106A-4E29-972E-4F1ED862EE72}" sibTransId="{3066D436-4019-473D-A6ED-AE48225EDA00}"/>
    <dgm:cxn modelId="{AA8E3CDE-D545-4F10-B209-25E485422611}" srcId="{9CC2CC56-D5E4-4097-8000-300150421DE9}" destId="{D130B5DF-23A6-4AF3-A60F-33CE496C0091}" srcOrd="2" destOrd="0" parTransId="{ACCDF54B-635A-4779-828E-84B8F6C26378}" sibTransId="{F4F6C2D6-C1DF-4B03-8783-A319D82AF69A}"/>
    <dgm:cxn modelId="{AB99080E-07CF-4D07-982F-591871CB03E3}" type="presParOf" srcId="{184B0F38-5C02-4C3A-A6C0-2DE694BE6351}" destId="{881634CB-2FE1-48E0-B4D4-32DFE6CF1B2F}" srcOrd="0" destOrd="0" presId="urn:microsoft.com/office/officeart/2018/5/layout/IconCircleLabelList"/>
    <dgm:cxn modelId="{4BBDFFBD-A016-4E6D-8C6E-82C5C20BC7AF}" type="presParOf" srcId="{881634CB-2FE1-48E0-B4D4-32DFE6CF1B2F}" destId="{8665FA58-C91B-44A7-9582-C0296AE6B7C5}" srcOrd="0" destOrd="0" presId="urn:microsoft.com/office/officeart/2018/5/layout/IconCircleLabelList"/>
    <dgm:cxn modelId="{0B5165BC-5DF0-41FD-99DF-F602D1DADA20}" type="presParOf" srcId="{881634CB-2FE1-48E0-B4D4-32DFE6CF1B2F}" destId="{DD049DDE-1EDF-4A68-A044-DE52E1554B67}" srcOrd="1" destOrd="0" presId="urn:microsoft.com/office/officeart/2018/5/layout/IconCircleLabelList"/>
    <dgm:cxn modelId="{A5C4BCE1-6800-4573-B2BA-7899C48CE24E}" type="presParOf" srcId="{881634CB-2FE1-48E0-B4D4-32DFE6CF1B2F}" destId="{5F1D2FC6-AB90-4757-928E-8E57BEF0DE5B}" srcOrd="2" destOrd="0" presId="urn:microsoft.com/office/officeart/2018/5/layout/IconCircleLabelList"/>
    <dgm:cxn modelId="{C478A291-FB0A-4045-9C68-8BC2FF4C0609}" type="presParOf" srcId="{881634CB-2FE1-48E0-B4D4-32DFE6CF1B2F}" destId="{18CA72BE-B8DD-472C-BD9C-28AF8F444271}" srcOrd="3" destOrd="0" presId="urn:microsoft.com/office/officeart/2018/5/layout/IconCircleLabelList"/>
    <dgm:cxn modelId="{04973F24-5F8D-4F33-9AF7-4ECA968EAA97}" type="presParOf" srcId="{184B0F38-5C02-4C3A-A6C0-2DE694BE6351}" destId="{031877EF-6860-4D42-9FA8-5B139344E3F4}" srcOrd="1" destOrd="0" presId="urn:microsoft.com/office/officeart/2018/5/layout/IconCircleLabelList"/>
    <dgm:cxn modelId="{BBAF274B-00FD-4C1F-82A9-915E21274327}" type="presParOf" srcId="{184B0F38-5C02-4C3A-A6C0-2DE694BE6351}" destId="{9D249311-1F2D-4CDC-B1D2-0A9F22302680}" srcOrd="2" destOrd="0" presId="urn:microsoft.com/office/officeart/2018/5/layout/IconCircleLabelList"/>
    <dgm:cxn modelId="{152083E8-89F4-42F1-82D5-FF8EAD925077}" type="presParOf" srcId="{9D249311-1F2D-4CDC-B1D2-0A9F22302680}" destId="{7F4DF6ED-446E-4B9E-BF10-64553A76AA80}" srcOrd="0" destOrd="0" presId="urn:microsoft.com/office/officeart/2018/5/layout/IconCircleLabelList"/>
    <dgm:cxn modelId="{AA00A96F-02BD-42BA-8B0B-5BDA6E3D413B}" type="presParOf" srcId="{9D249311-1F2D-4CDC-B1D2-0A9F22302680}" destId="{0FBB4480-2C05-479A-8431-4BE4EE99DE98}" srcOrd="1" destOrd="0" presId="urn:microsoft.com/office/officeart/2018/5/layout/IconCircleLabelList"/>
    <dgm:cxn modelId="{E8505E55-6F33-42B7-9A67-337BA5DAB7B8}" type="presParOf" srcId="{9D249311-1F2D-4CDC-B1D2-0A9F22302680}" destId="{714E760F-B580-4E26-AF49-684483673EC5}" srcOrd="2" destOrd="0" presId="urn:microsoft.com/office/officeart/2018/5/layout/IconCircleLabelList"/>
    <dgm:cxn modelId="{4C724A09-A601-41ED-AA5E-ADFC89C386AD}" type="presParOf" srcId="{9D249311-1F2D-4CDC-B1D2-0A9F22302680}" destId="{25747FE9-E2C0-41D7-84D0-53A6EF217F6D}" srcOrd="3" destOrd="0" presId="urn:microsoft.com/office/officeart/2018/5/layout/IconCircleLabelList"/>
    <dgm:cxn modelId="{6A49F990-6CA9-4B1F-8F5A-C744B3C2EEF1}" type="presParOf" srcId="{184B0F38-5C02-4C3A-A6C0-2DE694BE6351}" destId="{E777A3D5-67A4-469D-894A-1F7BE0E9F85F}" srcOrd="3" destOrd="0" presId="urn:microsoft.com/office/officeart/2018/5/layout/IconCircleLabelList"/>
    <dgm:cxn modelId="{82ACF1B9-56C0-4979-91EB-641C53305637}" type="presParOf" srcId="{184B0F38-5C02-4C3A-A6C0-2DE694BE6351}" destId="{E3CC0540-4A67-4F1F-B500-83438BEDC61F}" srcOrd="4" destOrd="0" presId="urn:microsoft.com/office/officeart/2018/5/layout/IconCircleLabelList"/>
    <dgm:cxn modelId="{CA30E18A-593D-4465-8541-0EFB61126833}" type="presParOf" srcId="{E3CC0540-4A67-4F1F-B500-83438BEDC61F}" destId="{EE5D8817-340E-458E-9F14-99A94DAC10A9}" srcOrd="0" destOrd="0" presId="urn:microsoft.com/office/officeart/2018/5/layout/IconCircleLabelList"/>
    <dgm:cxn modelId="{5A0330A1-32B5-451F-AC85-629825A6ADC3}" type="presParOf" srcId="{E3CC0540-4A67-4F1F-B500-83438BEDC61F}" destId="{0D3DBD23-CB6C-42AF-A568-19A05838599A}" srcOrd="1" destOrd="0" presId="urn:microsoft.com/office/officeart/2018/5/layout/IconCircleLabelList"/>
    <dgm:cxn modelId="{08439B49-CF1C-4119-AA58-E01D528555C3}" type="presParOf" srcId="{E3CC0540-4A67-4F1F-B500-83438BEDC61F}" destId="{09DED4E1-EE98-470C-9AE0-4FFCA3639894}" srcOrd="2" destOrd="0" presId="urn:microsoft.com/office/officeart/2018/5/layout/IconCircleLabelList"/>
    <dgm:cxn modelId="{D5721AB6-D8BB-438B-9D2F-DA5E2C446D38}" type="presParOf" srcId="{E3CC0540-4A67-4F1F-B500-83438BEDC61F}" destId="{AE363FC1-2A00-484E-8CC1-D2832D78BE39}" srcOrd="3" destOrd="0" presId="urn:microsoft.com/office/officeart/2018/5/layout/IconCircleLabelList"/>
    <dgm:cxn modelId="{74B53AFC-411F-4C09-B413-B63135F715FB}" type="presParOf" srcId="{184B0F38-5C02-4C3A-A6C0-2DE694BE6351}" destId="{33DBB512-9A30-4604-B8ED-84F620E5FB6B}" srcOrd="5" destOrd="0" presId="urn:microsoft.com/office/officeart/2018/5/layout/IconCircleLabelList"/>
    <dgm:cxn modelId="{6AAECE31-5CA9-411F-8590-8FB92C3574FC}" type="presParOf" srcId="{184B0F38-5C02-4C3A-A6C0-2DE694BE6351}" destId="{903873D3-5633-4B8B-A48A-2DBD9196018D}" srcOrd="6" destOrd="0" presId="urn:microsoft.com/office/officeart/2018/5/layout/IconCircleLabelList"/>
    <dgm:cxn modelId="{28360856-AFBC-4FED-B6D2-787EFCCA2EA0}" type="presParOf" srcId="{903873D3-5633-4B8B-A48A-2DBD9196018D}" destId="{3F17EB09-1924-4E09-B1DF-9F4DA6723E4E}" srcOrd="0" destOrd="0" presId="urn:microsoft.com/office/officeart/2018/5/layout/IconCircleLabelList"/>
    <dgm:cxn modelId="{175EFB8A-721D-4F4F-9910-2C4F49F5BECF}" type="presParOf" srcId="{903873D3-5633-4B8B-A48A-2DBD9196018D}" destId="{EB02BDEC-2642-4236-BEE1-4548214A88BF}" srcOrd="1" destOrd="0" presId="urn:microsoft.com/office/officeart/2018/5/layout/IconCircleLabelList"/>
    <dgm:cxn modelId="{358FCA87-60E6-4A78-A589-5F89A4BC451B}" type="presParOf" srcId="{903873D3-5633-4B8B-A48A-2DBD9196018D}" destId="{9BABE2B8-963D-41B3-82FC-9F1FE18655FF}" srcOrd="2" destOrd="0" presId="urn:microsoft.com/office/officeart/2018/5/layout/IconCircleLabelList"/>
    <dgm:cxn modelId="{A7306345-EF19-4231-BA3E-0913E85A39FA}" type="presParOf" srcId="{903873D3-5633-4B8B-A48A-2DBD9196018D}" destId="{4821456F-91F5-4113-8A93-814BE541126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5BEE5-AE5B-45F5-9D9E-5C14844A88E9}" type="doc">
      <dgm:prSet loTypeId="urn:microsoft.com/office/officeart/2005/8/layout/process4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511F54-3DD3-474C-BAA4-F7C01E607FD9}">
      <dgm:prSet/>
      <dgm:spPr/>
      <dgm:t>
        <a:bodyPr/>
        <a:lstStyle/>
        <a:p>
          <a:r>
            <a:rPr lang="en-US" dirty="0"/>
            <a:t>Common Algorithms</a:t>
          </a:r>
        </a:p>
      </dgm:t>
    </dgm:pt>
    <dgm:pt modelId="{A360C53B-F5E6-4E23-A459-188BC78C5F6A}" type="parTrans" cxnId="{E384F61A-E587-47B9-95F7-90EE8288E0A3}">
      <dgm:prSet/>
      <dgm:spPr/>
      <dgm:t>
        <a:bodyPr/>
        <a:lstStyle/>
        <a:p>
          <a:endParaRPr lang="en-US"/>
        </a:p>
      </dgm:t>
    </dgm:pt>
    <dgm:pt modelId="{06F60F9B-E711-4214-B03E-3BE9E20FDA09}" type="sibTrans" cxnId="{E384F61A-E587-47B9-95F7-90EE8288E0A3}">
      <dgm:prSet/>
      <dgm:spPr/>
      <dgm:t>
        <a:bodyPr/>
        <a:lstStyle/>
        <a:p>
          <a:endParaRPr lang="en-US"/>
        </a:p>
      </dgm:t>
    </dgm:pt>
    <dgm:pt modelId="{53A30763-6D7E-458A-9CBE-3E06DEC3DEEA}">
      <dgm:prSet/>
      <dgm:spPr/>
      <dgm:t>
        <a:bodyPr/>
        <a:lstStyle/>
        <a:p>
          <a:r>
            <a:rPr lang="en-US" b="0" i="0" dirty="0">
              <a:latin typeface="Proxima Nova Bl"/>
            </a:rPr>
            <a:t>Hash</a:t>
          </a:r>
          <a:r>
            <a:rPr lang="en-US" b="0" i="0" dirty="0"/>
            <a:t> Join (HJ)</a:t>
          </a:r>
          <a:endParaRPr lang="en-US" dirty="0"/>
        </a:p>
      </dgm:t>
    </dgm:pt>
    <dgm:pt modelId="{78CF3DF6-DC66-4DEA-B63B-7556C322FB65}" type="parTrans" cxnId="{7FF6C8CC-95A7-4B7F-86B0-2C31C0725489}">
      <dgm:prSet/>
      <dgm:spPr/>
      <dgm:t>
        <a:bodyPr/>
        <a:lstStyle/>
        <a:p>
          <a:endParaRPr lang="en-US"/>
        </a:p>
      </dgm:t>
    </dgm:pt>
    <dgm:pt modelId="{C38FED8A-C5F8-4B3D-92A4-4918452E372D}" type="sibTrans" cxnId="{7FF6C8CC-95A7-4B7F-86B0-2C31C0725489}">
      <dgm:prSet/>
      <dgm:spPr/>
      <dgm:t>
        <a:bodyPr/>
        <a:lstStyle/>
        <a:p>
          <a:endParaRPr lang="en-US"/>
        </a:p>
      </dgm:t>
    </dgm:pt>
    <dgm:pt modelId="{EB9AFE3D-0913-4DB2-BEA3-021CCA62B877}">
      <dgm:prSet/>
      <dgm:spPr/>
      <dgm:t>
        <a:bodyPr/>
        <a:lstStyle/>
        <a:p>
          <a:pPr rtl="0"/>
          <a:r>
            <a:rPr lang="en-US" b="0" i="0" dirty="0">
              <a:latin typeface="Proxima Nova Bl"/>
            </a:rPr>
            <a:t>NLJ is suitable for small dataset</a:t>
          </a:r>
          <a:br>
            <a:rPr lang="en-US" b="0" i="0" dirty="0">
              <a:latin typeface="Proxima Nova Bl"/>
            </a:rPr>
          </a:br>
          <a:r>
            <a:rPr lang="en-US" b="0" i="0" dirty="0">
              <a:latin typeface="Proxima Nova Bl"/>
            </a:rPr>
            <a:t>SMJ is efficient with pre-sorted data</a:t>
          </a:r>
          <a:br>
            <a:rPr lang="en-US" b="0" i="0" dirty="0">
              <a:latin typeface="Proxima Nova Bl"/>
            </a:rPr>
          </a:br>
          <a:r>
            <a:rPr lang="en-US" b="0" i="0" dirty="0">
              <a:latin typeface="Proxima Nova Bl"/>
            </a:rPr>
            <a:t>HJ works on unsorted datasets through hash-based partitioning</a:t>
          </a:r>
        </a:p>
      </dgm:t>
    </dgm:pt>
    <dgm:pt modelId="{CC6DFEB1-1932-438C-B9DC-D1B713CCFBCD}" type="parTrans" cxnId="{C7832997-A06B-4CA6-ADEB-CE130785A7C3}">
      <dgm:prSet/>
      <dgm:spPr/>
      <dgm:t>
        <a:bodyPr/>
        <a:lstStyle/>
        <a:p>
          <a:endParaRPr lang="en-US"/>
        </a:p>
      </dgm:t>
    </dgm:pt>
    <dgm:pt modelId="{52D2057B-D677-4D2B-AE79-EBEA045D97AA}" type="sibTrans" cxnId="{C7832997-A06B-4CA6-ADEB-CE130785A7C3}">
      <dgm:prSet/>
      <dgm:spPr/>
      <dgm:t>
        <a:bodyPr/>
        <a:lstStyle/>
        <a:p>
          <a:endParaRPr lang="en-US"/>
        </a:p>
      </dgm:t>
    </dgm:pt>
    <dgm:pt modelId="{16598BDB-4D47-4C2A-94CE-7700731C4CA5}">
      <dgm:prSet/>
      <dgm:spPr/>
      <dgm:t>
        <a:bodyPr/>
        <a:lstStyle/>
        <a:p>
          <a:r>
            <a:rPr lang="en-US" b="0" i="0" dirty="0"/>
            <a:t>Sort-Merge Join (SMJ)</a:t>
          </a:r>
          <a:endParaRPr lang="en-US" dirty="0"/>
        </a:p>
      </dgm:t>
    </dgm:pt>
    <dgm:pt modelId="{16A3F9E1-3014-482A-AFB8-1F82EA666524}" type="parTrans" cxnId="{7F24D0E6-63A7-48F7-BD08-83236846D5F3}">
      <dgm:prSet/>
      <dgm:spPr/>
      <dgm:t>
        <a:bodyPr/>
        <a:lstStyle/>
        <a:p>
          <a:endParaRPr lang="en-US"/>
        </a:p>
      </dgm:t>
    </dgm:pt>
    <dgm:pt modelId="{41E957C4-9874-4D88-A907-9564316B01D7}" type="sibTrans" cxnId="{7F24D0E6-63A7-48F7-BD08-83236846D5F3}">
      <dgm:prSet/>
      <dgm:spPr/>
      <dgm:t>
        <a:bodyPr/>
        <a:lstStyle/>
        <a:p>
          <a:endParaRPr lang="en-US"/>
        </a:p>
      </dgm:t>
    </dgm:pt>
    <dgm:pt modelId="{9BE1FEA6-36C6-483C-A71A-23F5FB449110}">
      <dgm:prSet/>
      <dgm:spPr/>
      <dgm:t>
        <a:bodyPr/>
        <a:lstStyle/>
        <a:p>
          <a:r>
            <a:rPr lang="en-US" dirty="0"/>
            <a:t>Nested Loop Join (NLJ)</a:t>
          </a:r>
        </a:p>
      </dgm:t>
    </dgm:pt>
    <dgm:pt modelId="{C6FFBBBE-8D48-4216-A9C8-D703E0BDF4AE}" type="parTrans" cxnId="{3543D6E2-D9BC-40CD-AF2E-CB49C00ED4F3}">
      <dgm:prSet/>
      <dgm:spPr/>
      <dgm:t>
        <a:bodyPr/>
        <a:lstStyle/>
        <a:p>
          <a:endParaRPr lang="en-US"/>
        </a:p>
      </dgm:t>
    </dgm:pt>
    <dgm:pt modelId="{08E7B055-0243-4E17-9031-BBC49DA62B8E}" type="sibTrans" cxnId="{3543D6E2-D9BC-40CD-AF2E-CB49C00ED4F3}">
      <dgm:prSet/>
      <dgm:spPr/>
      <dgm:t>
        <a:bodyPr/>
        <a:lstStyle/>
        <a:p>
          <a:endParaRPr lang="en-US"/>
        </a:p>
      </dgm:t>
    </dgm:pt>
    <dgm:pt modelId="{FC6FE399-AC8B-4AC2-A9E5-EB80FD1610EB}" type="pres">
      <dgm:prSet presAssocID="{97F5BEE5-AE5B-45F5-9D9E-5C14844A88E9}" presName="Name0" presStyleCnt="0">
        <dgm:presLayoutVars>
          <dgm:dir/>
          <dgm:animLvl val="lvl"/>
          <dgm:resizeHandles val="exact"/>
        </dgm:presLayoutVars>
      </dgm:prSet>
      <dgm:spPr/>
    </dgm:pt>
    <dgm:pt modelId="{9B8786C7-6855-4EC3-A596-A8236772BA97}" type="pres">
      <dgm:prSet presAssocID="{EB9AFE3D-0913-4DB2-BEA3-021CCA62B877}" presName="boxAndChildren" presStyleCnt="0"/>
      <dgm:spPr/>
    </dgm:pt>
    <dgm:pt modelId="{ADB5AE0A-7E73-45F4-9F79-11D8C41F0B7C}" type="pres">
      <dgm:prSet presAssocID="{EB9AFE3D-0913-4DB2-BEA3-021CCA62B877}" presName="parentTextBox" presStyleLbl="node1" presStyleIdx="0" presStyleCnt="2"/>
      <dgm:spPr/>
    </dgm:pt>
    <dgm:pt modelId="{DC1C7B01-FD05-4A2E-A512-6CCA6CB1A005}" type="pres">
      <dgm:prSet presAssocID="{06F60F9B-E711-4214-B03E-3BE9E20FDA09}" presName="sp" presStyleCnt="0"/>
      <dgm:spPr/>
    </dgm:pt>
    <dgm:pt modelId="{2D475606-B1D3-4DCB-858F-5DDF4ACAA37C}" type="pres">
      <dgm:prSet presAssocID="{BF511F54-3DD3-474C-BAA4-F7C01E607FD9}" presName="arrowAndChildren" presStyleCnt="0"/>
      <dgm:spPr/>
    </dgm:pt>
    <dgm:pt modelId="{5C192D1C-EFD7-4AFD-BD43-BFABA08F3981}" type="pres">
      <dgm:prSet presAssocID="{BF511F54-3DD3-474C-BAA4-F7C01E607FD9}" presName="parentTextArrow" presStyleLbl="node1" presStyleIdx="0" presStyleCnt="2"/>
      <dgm:spPr/>
    </dgm:pt>
    <dgm:pt modelId="{C2F90538-D42F-4930-969F-24C8FF1389B8}" type="pres">
      <dgm:prSet presAssocID="{BF511F54-3DD3-474C-BAA4-F7C01E607FD9}" presName="arrow" presStyleLbl="node1" presStyleIdx="1" presStyleCnt="2"/>
      <dgm:spPr/>
    </dgm:pt>
    <dgm:pt modelId="{432B4850-87BE-4823-A024-6D45E2355065}" type="pres">
      <dgm:prSet presAssocID="{BF511F54-3DD3-474C-BAA4-F7C01E607FD9}" presName="descendantArrow" presStyleCnt="0"/>
      <dgm:spPr/>
    </dgm:pt>
    <dgm:pt modelId="{1B871D06-D18F-4F17-8B76-C3A18636C9F9}" type="pres">
      <dgm:prSet presAssocID="{9BE1FEA6-36C6-483C-A71A-23F5FB449110}" presName="childTextArrow" presStyleLbl="fgAccFollowNode1" presStyleIdx="0" presStyleCnt="3">
        <dgm:presLayoutVars>
          <dgm:bulletEnabled val="1"/>
        </dgm:presLayoutVars>
      </dgm:prSet>
      <dgm:spPr/>
    </dgm:pt>
    <dgm:pt modelId="{44BE531F-4855-4167-B2FE-C1554EC40F05}" type="pres">
      <dgm:prSet presAssocID="{16598BDB-4D47-4C2A-94CE-7700731C4CA5}" presName="childTextArrow" presStyleLbl="fgAccFollowNode1" presStyleIdx="1" presStyleCnt="3">
        <dgm:presLayoutVars>
          <dgm:bulletEnabled val="1"/>
        </dgm:presLayoutVars>
      </dgm:prSet>
      <dgm:spPr/>
    </dgm:pt>
    <dgm:pt modelId="{63423F4F-932A-4CB9-886B-D10BB0A63AD6}" type="pres">
      <dgm:prSet presAssocID="{53A30763-6D7E-458A-9CBE-3E06DEC3DEEA}" presName="childTextArrow" presStyleLbl="fgAccFollowNode1" presStyleIdx="2" presStyleCnt="3">
        <dgm:presLayoutVars>
          <dgm:bulletEnabled val="1"/>
        </dgm:presLayoutVars>
      </dgm:prSet>
      <dgm:spPr/>
    </dgm:pt>
  </dgm:ptLst>
  <dgm:cxnLst>
    <dgm:cxn modelId="{E384F61A-E587-47B9-95F7-90EE8288E0A3}" srcId="{97F5BEE5-AE5B-45F5-9D9E-5C14844A88E9}" destId="{BF511F54-3DD3-474C-BAA4-F7C01E607FD9}" srcOrd="0" destOrd="0" parTransId="{A360C53B-F5E6-4E23-A459-188BC78C5F6A}" sibTransId="{06F60F9B-E711-4214-B03E-3BE9E20FDA09}"/>
    <dgm:cxn modelId="{5B3FE421-05B3-4F1D-B188-783305C4994C}" type="presOf" srcId="{BF511F54-3DD3-474C-BAA4-F7C01E607FD9}" destId="{C2F90538-D42F-4930-969F-24C8FF1389B8}" srcOrd="1" destOrd="0" presId="urn:microsoft.com/office/officeart/2005/8/layout/process4"/>
    <dgm:cxn modelId="{C7832997-A06B-4CA6-ADEB-CE130785A7C3}" srcId="{97F5BEE5-AE5B-45F5-9D9E-5C14844A88E9}" destId="{EB9AFE3D-0913-4DB2-BEA3-021CCA62B877}" srcOrd="1" destOrd="0" parTransId="{CC6DFEB1-1932-438C-B9DC-D1B713CCFBCD}" sibTransId="{52D2057B-D677-4D2B-AE79-EBEA045D97AA}"/>
    <dgm:cxn modelId="{5F824D99-3CC1-403F-AB62-8661952037DD}" type="presOf" srcId="{53A30763-6D7E-458A-9CBE-3E06DEC3DEEA}" destId="{63423F4F-932A-4CB9-886B-D10BB0A63AD6}" srcOrd="0" destOrd="0" presId="urn:microsoft.com/office/officeart/2005/8/layout/process4"/>
    <dgm:cxn modelId="{34BD16B9-5B88-43BB-A6F8-F13D64AA3C2A}" type="presOf" srcId="{97F5BEE5-AE5B-45F5-9D9E-5C14844A88E9}" destId="{FC6FE399-AC8B-4AC2-A9E5-EB80FD1610EB}" srcOrd="0" destOrd="0" presId="urn:microsoft.com/office/officeart/2005/8/layout/process4"/>
    <dgm:cxn modelId="{7FF6C8CC-95A7-4B7F-86B0-2C31C0725489}" srcId="{BF511F54-3DD3-474C-BAA4-F7C01E607FD9}" destId="{53A30763-6D7E-458A-9CBE-3E06DEC3DEEA}" srcOrd="2" destOrd="0" parTransId="{78CF3DF6-DC66-4DEA-B63B-7556C322FB65}" sibTransId="{C38FED8A-C5F8-4B3D-92A4-4918452E372D}"/>
    <dgm:cxn modelId="{18A147D0-AB4F-4675-9EB6-08CCB7486DD5}" type="presOf" srcId="{16598BDB-4D47-4C2A-94CE-7700731C4CA5}" destId="{44BE531F-4855-4167-B2FE-C1554EC40F05}" srcOrd="0" destOrd="0" presId="urn:microsoft.com/office/officeart/2005/8/layout/process4"/>
    <dgm:cxn modelId="{D9931BD4-06FC-44C5-950C-2ECE3B141A65}" type="presOf" srcId="{BF511F54-3DD3-474C-BAA4-F7C01E607FD9}" destId="{5C192D1C-EFD7-4AFD-BD43-BFABA08F3981}" srcOrd="0" destOrd="0" presId="urn:microsoft.com/office/officeart/2005/8/layout/process4"/>
    <dgm:cxn modelId="{82316ED9-15C3-4C21-AF14-39BA794BF5A3}" type="presOf" srcId="{EB9AFE3D-0913-4DB2-BEA3-021CCA62B877}" destId="{ADB5AE0A-7E73-45F4-9F79-11D8C41F0B7C}" srcOrd="0" destOrd="0" presId="urn:microsoft.com/office/officeart/2005/8/layout/process4"/>
    <dgm:cxn modelId="{57B162DC-ECE3-4184-A303-A82C280BCAE6}" type="presOf" srcId="{9BE1FEA6-36C6-483C-A71A-23F5FB449110}" destId="{1B871D06-D18F-4F17-8B76-C3A18636C9F9}" srcOrd="0" destOrd="0" presId="urn:microsoft.com/office/officeart/2005/8/layout/process4"/>
    <dgm:cxn modelId="{3543D6E2-D9BC-40CD-AF2E-CB49C00ED4F3}" srcId="{BF511F54-3DD3-474C-BAA4-F7C01E607FD9}" destId="{9BE1FEA6-36C6-483C-A71A-23F5FB449110}" srcOrd="0" destOrd="0" parTransId="{C6FFBBBE-8D48-4216-A9C8-D703E0BDF4AE}" sibTransId="{08E7B055-0243-4E17-9031-BBC49DA62B8E}"/>
    <dgm:cxn modelId="{7F24D0E6-63A7-48F7-BD08-83236846D5F3}" srcId="{BF511F54-3DD3-474C-BAA4-F7C01E607FD9}" destId="{16598BDB-4D47-4C2A-94CE-7700731C4CA5}" srcOrd="1" destOrd="0" parTransId="{16A3F9E1-3014-482A-AFB8-1F82EA666524}" sibTransId="{41E957C4-9874-4D88-A907-9564316B01D7}"/>
    <dgm:cxn modelId="{14FA8EA1-A863-4302-96CE-3B18ED9DCAC3}" type="presParOf" srcId="{FC6FE399-AC8B-4AC2-A9E5-EB80FD1610EB}" destId="{9B8786C7-6855-4EC3-A596-A8236772BA97}" srcOrd="0" destOrd="0" presId="urn:microsoft.com/office/officeart/2005/8/layout/process4"/>
    <dgm:cxn modelId="{7080DABF-5B6B-432D-BEC6-81A5EF49BB7D}" type="presParOf" srcId="{9B8786C7-6855-4EC3-A596-A8236772BA97}" destId="{ADB5AE0A-7E73-45F4-9F79-11D8C41F0B7C}" srcOrd="0" destOrd="0" presId="urn:microsoft.com/office/officeart/2005/8/layout/process4"/>
    <dgm:cxn modelId="{B3C6C2B6-0E75-4CEB-9EAE-4507E646BA22}" type="presParOf" srcId="{FC6FE399-AC8B-4AC2-A9E5-EB80FD1610EB}" destId="{DC1C7B01-FD05-4A2E-A512-6CCA6CB1A005}" srcOrd="1" destOrd="0" presId="urn:microsoft.com/office/officeart/2005/8/layout/process4"/>
    <dgm:cxn modelId="{C14AAA06-7BDA-4CB5-B66C-12EE3200992A}" type="presParOf" srcId="{FC6FE399-AC8B-4AC2-A9E5-EB80FD1610EB}" destId="{2D475606-B1D3-4DCB-858F-5DDF4ACAA37C}" srcOrd="2" destOrd="0" presId="urn:microsoft.com/office/officeart/2005/8/layout/process4"/>
    <dgm:cxn modelId="{6C1C96AC-ABCD-484E-A320-9032A3CB5313}" type="presParOf" srcId="{2D475606-B1D3-4DCB-858F-5DDF4ACAA37C}" destId="{5C192D1C-EFD7-4AFD-BD43-BFABA08F3981}" srcOrd="0" destOrd="0" presId="urn:microsoft.com/office/officeart/2005/8/layout/process4"/>
    <dgm:cxn modelId="{9BCA0844-6083-490B-83C2-CFDF46424719}" type="presParOf" srcId="{2D475606-B1D3-4DCB-858F-5DDF4ACAA37C}" destId="{C2F90538-D42F-4930-969F-24C8FF1389B8}" srcOrd="1" destOrd="0" presId="urn:microsoft.com/office/officeart/2005/8/layout/process4"/>
    <dgm:cxn modelId="{998C3F3E-5D7E-454F-A705-651D2210EC1F}" type="presParOf" srcId="{2D475606-B1D3-4DCB-858F-5DDF4ACAA37C}" destId="{432B4850-87BE-4823-A024-6D45E2355065}" srcOrd="2" destOrd="0" presId="urn:microsoft.com/office/officeart/2005/8/layout/process4"/>
    <dgm:cxn modelId="{0CBFD441-F0D5-448C-9C4F-98D0FA13FEBD}" type="presParOf" srcId="{432B4850-87BE-4823-A024-6D45E2355065}" destId="{1B871D06-D18F-4F17-8B76-C3A18636C9F9}" srcOrd="0" destOrd="0" presId="urn:microsoft.com/office/officeart/2005/8/layout/process4"/>
    <dgm:cxn modelId="{398DCDE6-CCF9-43D2-BF20-1EE4CE733BD8}" type="presParOf" srcId="{432B4850-87BE-4823-A024-6D45E2355065}" destId="{44BE531F-4855-4167-B2FE-C1554EC40F05}" srcOrd="1" destOrd="0" presId="urn:microsoft.com/office/officeart/2005/8/layout/process4"/>
    <dgm:cxn modelId="{F6D2B05C-273D-41BA-8566-426C5119D459}" type="presParOf" srcId="{432B4850-87BE-4823-A024-6D45E2355065}" destId="{63423F4F-932A-4CB9-886B-D10BB0A63AD6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695980A-808E-4EC2-B888-C9410C8504F1}" type="doc">
      <dgm:prSet loTypeId="urn:microsoft.com/office/officeart/2005/8/layout/lProcess1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D22439-3957-4E10-A94D-25D687C166DF}">
      <dgm:prSet phldrT="[Text]"/>
      <dgm:spPr/>
      <dgm:t>
        <a:bodyPr/>
        <a:lstStyle/>
        <a:p>
          <a:r>
            <a:rPr lang="en-US" dirty="0" err="1"/>
            <a:t>cuDF</a:t>
          </a:r>
          <a:endParaRPr lang="en-US" dirty="0"/>
        </a:p>
      </dgm:t>
    </dgm:pt>
    <dgm:pt modelId="{7E5C1FC4-A079-4F3C-B9E1-8F3845209D57}" type="parTrans" cxnId="{30F3E209-A662-4CD6-AACF-2E1BB41AA1B7}">
      <dgm:prSet/>
      <dgm:spPr/>
      <dgm:t>
        <a:bodyPr/>
        <a:lstStyle/>
        <a:p>
          <a:endParaRPr lang="en-US"/>
        </a:p>
      </dgm:t>
    </dgm:pt>
    <dgm:pt modelId="{02E8B5E8-0BE1-4C57-9E51-ED4A5A266A53}" type="sibTrans" cxnId="{30F3E209-A662-4CD6-AACF-2E1BB41AA1B7}">
      <dgm:prSet/>
      <dgm:spPr/>
      <dgm:t>
        <a:bodyPr/>
        <a:lstStyle/>
        <a:p>
          <a:endParaRPr lang="en-US"/>
        </a:p>
      </dgm:t>
    </dgm:pt>
    <dgm:pt modelId="{508E2868-717B-4DDB-861C-E6985119CF9A}">
      <dgm:prSet phldrT="[Text]"/>
      <dgm:spPr/>
      <dgm:t>
        <a:bodyPr/>
        <a:lstStyle/>
        <a:p>
          <a:r>
            <a:rPr lang="en-US" dirty="0"/>
            <a:t>Started with CPU and GPU based Python libraries </a:t>
          </a:r>
        </a:p>
      </dgm:t>
    </dgm:pt>
    <dgm:pt modelId="{FC356C7D-AC9F-49F8-B194-157098401BF8}" type="parTrans" cxnId="{D6E918F0-C2A3-44A9-B9FF-538CDAA972D9}">
      <dgm:prSet/>
      <dgm:spPr/>
      <dgm:t>
        <a:bodyPr/>
        <a:lstStyle/>
        <a:p>
          <a:endParaRPr lang="en-US"/>
        </a:p>
      </dgm:t>
    </dgm:pt>
    <dgm:pt modelId="{436D4AC8-152F-44DF-8B92-3F61B3397ABE}" type="sibTrans" cxnId="{D6E918F0-C2A3-44A9-B9FF-538CDAA972D9}">
      <dgm:prSet/>
      <dgm:spPr/>
      <dgm:t>
        <a:bodyPr/>
        <a:lstStyle/>
        <a:p>
          <a:endParaRPr lang="en-US"/>
        </a:p>
      </dgm:t>
    </dgm:pt>
    <dgm:pt modelId="{0D630365-BE6B-485A-8DEF-9E0E8E1739EB}">
      <dgm:prSet phldrT="[Text]"/>
      <dgm:spPr/>
      <dgm:t>
        <a:bodyPr/>
        <a:lstStyle/>
        <a:p>
          <a:r>
            <a:rPr lang="en-US" dirty="0"/>
            <a:t>Compare GPU capabilities for iterative join operations</a:t>
          </a:r>
        </a:p>
      </dgm:t>
    </dgm:pt>
    <dgm:pt modelId="{645304C5-E231-4C75-8DC2-ED6CC42D82AE}" type="parTrans" cxnId="{1082B86F-35E9-487A-B97D-DBA01BE5D517}">
      <dgm:prSet/>
      <dgm:spPr/>
      <dgm:t>
        <a:bodyPr/>
        <a:lstStyle/>
        <a:p>
          <a:endParaRPr lang="en-US"/>
        </a:p>
      </dgm:t>
    </dgm:pt>
    <dgm:pt modelId="{08BB024A-E10C-4A6C-86D2-861133FB4ABD}" type="sibTrans" cxnId="{1082B86F-35E9-487A-B97D-DBA01BE5D517}">
      <dgm:prSet/>
      <dgm:spPr/>
      <dgm:t>
        <a:bodyPr/>
        <a:lstStyle/>
        <a:p>
          <a:endParaRPr lang="en-US"/>
        </a:p>
      </dgm:t>
    </dgm:pt>
    <dgm:pt modelId="{8320064E-9150-4783-8E8B-090F6A587EE9}">
      <dgm:prSet phldrT="[Text]"/>
      <dgm:spPr/>
      <dgm:t>
        <a:bodyPr/>
        <a:lstStyle/>
        <a:p>
          <a:r>
            <a:rPr lang="en-US" dirty="0" err="1"/>
            <a:t>GPUJoin</a:t>
          </a:r>
          <a:endParaRPr lang="en-US" dirty="0"/>
        </a:p>
      </dgm:t>
    </dgm:pt>
    <dgm:pt modelId="{D87882DB-6803-4455-951F-CD65E2E404FC}" type="parTrans" cxnId="{C77F477C-C552-46E8-801E-BB803270360A}">
      <dgm:prSet/>
      <dgm:spPr/>
      <dgm:t>
        <a:bodyPr/>
        <a:lstStyle/>
        <a:p>
          <a:endParaRPr lang="en-US"/>
        </a:p>
      </dgm:t>
    </dgm:pt>
    <dgm:pt modelId="{4D0D6C00-FE07-4FC3-A336-C75670084F2A}" type="sibTrans" cxnId="{C77F477C-C552-46E8-801E-BB803270360A}">
      <dgm:prSet/>
      <dgm:spPr/>
      <dgm:t>
        <a:bodyPr/>
        <a:lstStyle/>
        <a:p>
          <a:endParaRPr lang="en-US"/>
        </a:p>
      </dgm:t>
    </dgm:pt>
    <dgm:pt modelId="{02DD72D7-A0C7-42A7-8228-9D4089710B31}">
      <dgm:prSet phldrT="[Text]"/>
      <dgm:spPr/>
      <dgm:t>
        <a:bodyPr/>
        <a:lstStyle/>
        <a:p>
          <a:r>
            <a:rPr lang="en-US" dirty="0"/>
            <a:t>Relational Algebra (RA) operations using CUDA</a:t>
          </a:r>
        </a:p>
      </dgm:t>
    </dgm:pt>
    <dgm:pt modelId="{6B82578C-FDF6-4904-8128-F97F779976CA}" type="parTrans" cxnId="{DC6E696C-1A2E-477A-867F-1FBABF9E2C7C}">
      <dgm:prSet/>
      <dgm:spPr/>
      <dgm:t>
        <a:bodyPr/>
        <a:lstStyle/>
        <a:p>
          <a:endParaRPr lang="en-US"/>
        </a:p>
      </dgm:t>
    </dgm:pt>
    <dgm:pt modelId="{5CCCBC3F-9544-4337-831D-22D4F8FECE68}" type="sibTrans" cxnId="{DC6E696C-1A2E-477A-867F-1FBABF9E2C7C}">
      <dgm:prSet/>
      <dgm:spPr/>
      <dgm:t>
        <a:bodyPr/>
        <a:lstStyle/>
        <a:p>
          <a:endParaRPr lang="en-US"/>
        </a:p>
      </dgm:t>
    </dgm:pt>
    <dgm:pt modelId="{82A0AFB4-CD96-47D6-90D3-87F385DEBB1C}">
      <dgm:prSet phldrT="[Text]"/>
      <dgm:spPr/>
      <dgm:t>
        <a:bodyPr/>
        <a:lstStyle/>
        <a:p>
          <a:r>
            <a:rPr lang="en-US" dirty="0"/>
            <a:t>High performance GPU </a:t>
          </a:r>
          <a:r>
            <a:rPr lang="en-US" dirty="0" err="1"/>
            <a:t>hashtable</a:t>
          </a:r>
          <a:r>
            <a:rPr lang="en-US" dirty="0"/>
            <a:t> for iterative RA</a:t>
          </a:r>
        </a:p>
      </dgm:t>
    </dgm:pt>
    <dgm:pt modelId="{ABEB9624-F585-4271-8A5E-0DA5BB861DE9}" type="parTrans" cxnId="{7DEC59CD-56DA-478E-8F3E-0B2B79EEA944}">
      <dgm:prSet/>
      <dgm:spPr/>
      <dgm:t>
        <a:bodyPr/>
        <a:lstStyle/>
        <a:p>
          <a:endParaRPr lang="en-US"/>
        </a:p>
      </dgm:t>
    </dgm:pt>
    <dgm:pt modelId="{8FA6D5CC-0AB5-441C-9577-B55D2697705F}" type="sibTrans" cxnId="{7DEC59CD-56DA-478E-8F3E-0B2B79EEA944}">
      <dgm:prSet/>
      <dgm:spPr/>
      <dgm:t>
        <a:bodyPr/>
        <a:lstStyle/>
        <a:p>
          <a:endParaRPr lang="en-US"/>
        </a:p>
      </dgm:t>
    </dgm:pt>
    <dgm:pt modelId="{3BB82761-4DF0-4AF3-977B-71054C2A2DA5}">
      <dgm:prSet phldrT="[Text]"/>
      <dgm:spPr/>
      <dgm:t>
        <a:bodyPr/>
        <a:lstStyle/>
        <a:p>
          <a:r>
            <a:rPr lang="en-US" dirty="0" err="1"/>
            <a:t>GDLog</a:t>
          </a:r>
          <a:endParaRPr lang="en-US" dirty="0"/>
        </a:p>
      </dgm:t>
    </dgm:pt>
    <dgm:pt modelId="{EEADF9DE-3538-4B2E-A069-9922087F04FC}" type="parTrans" cxnId="{5D7E5A84-797F-4F81-8FFD-01DBB0BFA6CC}">
      <dgm:prSet/>
      <dgm:spPr/>
      <dgm:t>
        <a:bodyPr/>
        <a:lstStyle/>
        <a:p>
          <a:endParaRPr lang="en-US"/>
        </a:p>
      </dgm:t>
    </dgm:pt>
    <dgm:pt modelId="{F9B41877-EAD6-493F-8473-972D6198D70B}" type="sibTrans" cxnId="{5D7E5A84-797F-4F81-8FFD-01DBB0BFA6CC}">
      <dgm:prSet/>
      <dgm:spPr/>
      <dgm:t>
        <a:bodyPr/>
        <a:lstStyle/>
        <a:p>
          <a:endParaRPr lang="en-US"/>
        </a:p>
      </dgm:t>
    </dgm:pt>
    <dgm:pt modelId="{3AD29A21-82AF-478C-8222-7E329815F1E3}">
      <dgm:prSet phldrT="[Text]"/>
      <dgm:spPr/>
      <dgm:t>
        <a:bodyPr/>
        <a:lstStyle/>
        <a:p>
          <a:r>
            <a:rPr lang="en-US" dirty="0"/>
            <a:t>CUDA based SIMD API for deductive analytics</a:t>
          </a:r>
        </a:p>
      </dgm:t>
    </dgm:pt>
    <dgm:pt modelId="{B5E6A3A5-219B-45A8-ACB0-25EE34346559}" type="parTrans" cxnId="{800E750E-D4AD-4C3A-B93D-00C51CFAD0A4}">
      <dgm:prSet/>
      <dgm:spPr/>
      <dgm:t>
        <a:bodyPr/>
        <a:lstStyle/>
        <a:p>
          <a:endParaRPr lang="en-US"/>
        </a:p>
      </dgm:t>
    </dgm:pt>
    <dgm:pt modelId="{B1F6CF33-85AD-4C87-9F9B-C16A0BFFDE9A}" type="sibTrans" cxnId="{800E750E-D4AD-4C3A-B93D-00C51CFAD0A4}">
      <dgm:prSet/>
      <dgm:spPr/>
      <dgm:t>
        <a:bodyPr/>
        <a:lstStyle/>
        <a:p>
          <a:endParaRPr lang="en-US"/>
        </a:p>
      </dgm:t>
    </dgm:pt>
    <dgm:pt modelId="{D54D7A21-0F48-41E8-B0B7-ABF93BB53D37}">
      <dgm:prSet phldrT="[Text]"/>
      <dgm:spPr/>
      <dgm:t>
        <a:bodyPr/>
        <a:lstStyle/>
        <a:p>
          <a:r>
            <a:rPr lang="en-US" dirty="0"/>
            <a:t>Novel Hash-Indexed Sorted Array data structure</a:t>
          </a:r>
        </a:p>
      </dgm:t>
    </dgm:pt>
    <dgm:pt modelId="{8948EBDB-7EA6-4B9B-91CF-C2C4FE8FA249}" type="parTrans" cxnId="{9C15DA16-A067-4551-81D6-33A80574B274}">
      <dgm:prSet/>
      <dgm:spPr/>
      <dgm:t>
        <a:bodyPr/>
        <a:lstStyle/>
        <a:p>
          <a:endParaRPr lang="en-US"/>
        </a:p>
      </dgm:t>
    </dgm:pt>
    <dgm:pt modelId="{EE477E9A-21FE-4D05-A2ED-E9499E474096}" type="sibTrans" cxnId="{9C15DA16-A067-4551-81D6-33A80574B274}">
      <dgm:prSet/>
      <dgm:spPr/>
      <dgm:t>
        <a:bodyPr/>
        <a:lstStyle/>
        <a:p>
          <a:endParaRPr lang="en-US"/>
        </a:p>
      </dgm:t>
    </dgm:pt>
    <dgm:pt modelId="{91508A5D-0679-4186-BE36-35FBCBB0CD30}">
      <dgm:prSet phldrT="[Text]"/>
      <dgm:spPr/>
      <dgm:t>
        <a:bodyPr/>
        <a:lstStyle/>
        <a:p>
          <a:r>
            <a:rPr lang="en-US" dirty="0" err="1"/>
            <a:t>mnmgJoin</a:t>
          </a:r>
          <a:endParaRPr lang="en-US" dirty="0"/>
        </a:p>
      </dgm:t>
    </dgm:pt>
    <dgm:pt modelId="{3F0BCAA4-6F95-4E75-9F72-22A73A0C23B6}" type="parTrans" cxnId="{D08B1292-16FB-4684-9CE2-7CDC173A27BB}">
      <dgm:prSet/>
      <dgm:spPr/>
      <dgm:t>
        <a:bodyPr/>
        <a:lstStyle/>
        <a:p>
          <a:endParaRPr lang="en-US"/>
        </a:p>
      </dgm:t>
    </dgm:pt>
    <dgm:pt modelId="{D1986941-F75E-4017-949A-D4AF4C8DBC25}" type="sibTrans" cxnId="{D08B1292-16FB-4684-9CE2-7CDC173A27BB}">
      <dgm:prSet/>
      <dgm:spPr/>
      <dgm:t>
        <a:bodyPr/>
        <a:lstStyle/>
        <a:p>
          <a:endParaRPr lang="en-US"/>
        </a:p>
      </dgm:t>
    </dgm:pt>
    <dgm:pt modelId="{66B9D1CB-6D8A-431F-AC1C-E41DF1FBE7EC}">
      <dgm:prSet phldrT="[Text]"/>
      <dgm:spPr/>
      <dgm:t>
        <a:bodyPr/>
        <a:lstStyle/>
        <a:p>
          <a:r>
            <a:rPr lang="en-US" dirty="0"/>
            <a:t>Multi node multi GPU based engine</a:t>
          </a:r>
        </a:p>
      </dgm:t>
    </dgm:pt>
    <dgm:pt modelId="{1FB76F46-C2B8-439C-9644-1AAE9A0C64D8}" type="parTrans" cxnId="{68B3A6D8-F099-4DFF-A2CE-DC57C30278B9}">
      <dgm:prSet/>
      <dgm:spPr/>
      <dgm:t>
        <a:bodyPr/>
        <a:lstStyle/>
        <a:p>
          <a:endParaRPr lang="en-US"/>
        </a:p>
      </dgm:t>
    </dgm:pt>
    <dgm:pt modelId="{48419C2A-F4B8-474D-A6ED-2209584E8A77}" type="sibTrans" cxnId="{68B3A6D8-F099-4DFF-A2CE-DC57C30278B9}">
      <dgm:prSet/>
      <dgm:spPr/>
      <dgm:t>
        <a:bodyPr/>
        <a:lstStyle/>
        <a:p>
          <a:endParaRPr lang="en-US"/>
        </a:p>
      </dgm:t>
    </dgm:pt>
    <dgm:pt modelId="{C251AD16-15FF-430D-94D7-FDB58FBEC1B8}">
      <dgm:prSet phldrT="[Text]"/>
      <dgm:spPr/>
      <dgm:t>
        <a:bodyPr/>
        <a:lstStyle/>
        <a:p>
          <a:r>
            <a:rPr lang="en-US" dirty="0"/>
            <a:t>CUDA + MPI based design (Work in progress )</a:t>
          </a:r>
        </a:p>
      </dgm:t>
    </dgm:pt>
    <dgm:pt modelId="{D7B43816-7BC7-42B4-8DA9-931917D84C50}" type="parTrans" cxnId="{DF3CA117-BA2E-4F82-B94A-6B469D5CDC03}">
      <dgm:prSet/>
      <dgm:spPr/>
      <dgm:t>
        <a:bodyPr/>
        <a:lstStyle/>
        <a:p>
          <a:endParaRPr lang="en-US"/>
        </a:p>
      </dgm:t>
    </dgm:pt>
    <dgm:pt modelId="{089724D8-BDE8-443A-AB72-3F982534F174}" type="sibTrans" cxnId="{DF3CA117-BA2E-4F82-B94A-6B469D5CDC03}">
      <dgm:prSet/>
      <dgm:spPr/>
      <dgm:t>
        <a:bodyPr/>
        <a:lstStyle/>
        <a:p>
          <a:endParaRPr lang="en-US"/>
        </a:p>
      </dgm:t>
    </dgm:pt>
    <dgm:pt modelId="{C0F1EBE5-C32E-4473-BDA4-760D39811D2B}" type="pres">
      <dgm:prSet presAssocID="{F695980A-808E-4EC2-B888-C9410C8504F1}" presName="Name0" presStyleCnt="0">
        <dgm:presLayoutVars>
          <dgm:dir/>
          <dgm:animLvl val="lvl"/>
          <dgm:resizeHandles val="exact"/>
        </dgm:presLayoutVars>
      </dgm:prSet>
      <dgm:spPr/>
    </dgm:pt>
    <dgm:pt modelId="{BEBE979A-47D7-4AF5-A72C-21928149156D}" type="pres">
      <dgm:prSet presAssocID="{ABD22439-3957-4E10-A94D-25D687C166DF}" presName="vertFlow" presStyleCnt="0"/>
      <dgm:spPr/>
    </dgm:pt>
    <dgm:pt modelId="{5EEC5EC7-950F-4804-9444-32B2752756E2}" type="pres">
      <dgm:prSet presAssocID="{ABD22439-3957-4E10-A94D-25D687C166DF}" presName="header" presStyleLbl="node1" presStyleIdx="0" presStyleCnt="4"/>
      <dgm:spPr/>
    </dgm:pt>
    <dgm:pt modelId="{551CAA23-FFC0-4927-9D58-5FC401399288}" type="pres">
      <dgm:prSet presAssocID="{FC356C7D-AC9F-49F8-B194-157098401BF8}" presName="parTrans" presStyleLbl="sibTrans2D1" presStyleIdx="0" presStyleCnt="8"/>
      <dgm:spPr/>
    </dgm:pt>
    <dgm:pt modelId="{6984CA3B-D86E-48BB-9F8A-0FE3FD9EBEDC}" type="pres">
      <dgm:prSet presAssocID="{508E2868-717B-4DDB-861C-E6985119CF9A}" presName="child" presStyleLbl="alignAccFollowNode1" presStyleIdx="0" presStyleCnt="8">
        <dgm:presLayoutVars>
          <dgm:chMax val="0"/>
          <dgm:bulletEnabled val="1"/>
        </dgm:presLayoutVars>
      </dgm:prSet>
      <dgm:spPr/>
    </dgm:pt>
    <dgm:pt modelId="{3D6AA936-3BCD-4FD3-B5AD-B07D5208F6AB}" type="pres">
      <dgm:prSet presAssocID="{436D4AC8-152F-44DF-8B92-3F61B3397ABE}" presName="sibTrans" presStyleLbl="sibTrans2D1" presStyleIdx="1" presStyleCnt="8"/>
      <dgm:spPr/>
    </dgm:pt>
    <dgm:pt modelId="{DE0EAE6D-370D-48AD-A27C-E9B837A72277}" type="pres">
      <dgm:prSet presAssocID="{0D630365-BE6B-485A-8DEF-9E0E8E1739EB}" presName="child" presStyleLbl="alignAccFollowNode1" presStyleIdx="1" presStyleCnt="8">
        <dgm:presLayoutVars>
          <dgm:chMax val="0"/>
          <dgm:bulletEnabled val="1"/>
        </dgm:presLayoutVars>
      </dgm:prSet>
      <dgm:spPr/>
    </dgm:pt>
    <dgm:pt modelId="{3CB91BCB-0466-4FD1-8CC0-4152461B5327}" type="pres">
      <dgm:prSet presAssocID="{ABD22439-3957-4E10-A94D-25D687C166DF}" presName="hSp" presStyleCnt="0"/>
      <dgm:spPr/>
    </dgm:pt>
    <dgm:pt modelId="{A34E407D-CA5D-48B7-AFCF-1138098C9B1B}" type="pres">
      <dgm:prSet presAssocID="{8320064E-9150-4783-8E8B-090F6A587EE9}" presName="vertFlow" presStyleCnt="0"/>
      <dgm:spPr/>
    </dgm:pt>
    <dgm:pt modelId="{889D6539-7F4F-46FD-B7BD-0B92A9FA62E7}" type="pres">
      <dgm:prSet presAssocID="{8320064E-9150-4783-8E8B-090F6A587EE9}" presName="header" presStyleLbl="node1" presStyleIdx="1" presStyleCnt="4"/>
      <dgm:spPr/>
    </dgm:pt>
    <dgm:pt modelId="{830570D3-6418-4DC3-A78D-DFCAE73F7C62}" type="pres">
      <dgm:prSet presAssocID="{6B82578C-FDF6-4904-8128-F97F779976CA}" presName="parTrans" presStyleLbl="sibTrans2D1" presStyleIdx="2" presStyleCnt="8"/>
      <dgm:spPr/>
    </dgm:pt>
    <dgm:pt modelId="{92DE54D3-D808-4D4C-ACDA-1376AEA785E1}" type="pres">
      <dgm:prSet presAssocID="{02DD72D7-A0C7-42A7-8228-9D4089710B31}" presName="child" presStyleLbl="alignAccFollowNode1" presStyleIdx="2" presStyleCnt="8">
        <dgm:presLayoutVars>
          <dgm:chMax val="0"/>
          <dgm:bulletEnabled val="1"/>
        </dgm:presLayoutVars>
      </dgm:prSet>
      <dgm:spPr/>
    </dgm:pt>
    <dgm:pt modelId="{3E9B25C0-0ED3-4275-88E1-AF6410AE15DD}" type="pres">
      <dgm:prSet presAssocID="{5CCCBC3F-9544-4337-831D-22D4F8FECE68}" presName="sibTrans" presStyleLbl="sibTrans2D1" presStyleIdx="3" presStyleCnt="8"/>
      <dgm:spPr/>
    </dgm:pt>
    <dgm:pt modelId="{3358919C-B43A-4422-AA27-70239D786083}" type="pres">
      <dgm:prSet presAssocID="{82A0AFB4-CD96-47D6-90D3-87F385DEBB1C}" presName="child" presStyleLbl="alignAccFollowNode1" presStyleIdx="3" presStyleCnt="8">
        <dgm:presLayoutVars>
          <dgm:chMax val="0"/>
          <dgm:bulletEnabled val="1"/>
        </dgm:presLayoutVars>
      </dgm:prSet>
      <dgm:spPr/>
    </dgm:pt>
    <dgm:pt modelId="{25273BDD-E9B4-48D3-8600-C8D6C55320D3}" type="pres">
      <dgm:prSet presAssocID="{8320064E-9150-4783-8E8B-090F6A587EE9}" presName="hSp" presStyleCnt="0"/>
      <dgm:spPr/>
    </dgm:pt>
    <dgm:pt modelId="{C42E3E3F-58D5-4221-BD88-7A3343F25B17}" type="pres">
      <dgm:prSet presAssocID="{3BB82761-4DF0-4AF3-977B-71054C2A2DA5}" presName="vertFlow" presStyleCnt="0"/>
      <dgm:spPr/>
    </dgm:pt>
    <dgm:pt modelId="{481726BF-B8A6-4475-988C-FEB4F90F63A3}" type="pres">
      <dgm:prSet presAssocID="{3BB82761-4DF0-4AF3-977B-71054C2A2DA5}" presName="header" presStyleLbl="node1" presStyleIdx="2" presStyleCnt="4"/>
      <dgm:spPr/>
    </dgm:pt>
    <dgm:pt modelId="{71814FD4-6731-434D-A315-01F71894C348}" type="pres">
      <dgm:prSet presAssocID="{B5E6A3A5-219B-45A8-ACB0-25EE34346559}" presName="parTrans" presStyleLbl="sibTrans2D1" presStyleIdx="4" presStyleCnt="8"/>
      <dgm:spPr/>
    </dgm:pt>
    <dgm:pt modelId="{2AA5E28C-1F73-4E54-8B0C-3DC8C92C9A9E}" type="pres">
      <dgm:prSet presAssocID="{3AD29A21-82AF-478C-8222-7E329815F1E3}" presName="child" presStyleLbl="alignAccFollowNode1" presStyleIdx="4" presStyleCnt="8">
        <dgm:presLayoutVars>
          <dgm:chMax val="0"/>
          <dgm:bulletEnabled val="1"/>
        </dgm:presLayoutVars>
      </dgm:prSet>
      <dgm:spPr/>
    </dgm:pt>
    <dgm:pt modelId="{5F80D8E1-B7AD-463A-95CA-85F761A132A5}" type="pres">
      <dgm:prSet presAssocID="{B1F6CF33-85AD-4C87-9F9B-C16A0BFFDE9A}" presName="sibTrans" presStyleLbl="sibTrans2D1" presStyleIdx="5" presStyleCnt="8"/>
      <dgm:spPr/>
    </dgm:pt>
    <dgm:pt modelId="{803C5B0C-E45D-4861-984A-10547FC6321E}" type="pres">
      <dgm:prSet presAssocID="{D54D7A21-0F48-41E8-B0B7-ABF93BB53D37}" presName="child" presStyleLbl="alignAccFollowNode1" presStyleIdx="5" presStyleCnt="8">
        <dgm:presLayoutVars>
          <dgm:chMax val="0"/>
          <dgm:bulletEnabled val="1"/>
        </dgm:presLayoutVars>
      </dgm:prSet>
      <dgm:spPr/>
    </dgm:pt>
    <dgm:pt modelId="{B16D3F17-633E-4E59-B553-8161C6C73678}" type="pres">
      <dgm:prSet presAssocID="{3BB82761-4DF0-4AF3-977B-71054C2A2DA5}" presName="hSp" presStyleCnt="0"/>
      <dgm:spPr/>
    </dgm:pt>
    <dgm:pt modelId="{A3AFD797-17D5-4F99-8E0B-8D654D9B5282}" type="pres">
      <dgm:prSet presAssocID="{91508A5D-0679-4186-BE36-35FBCBB0CD30}" presName="vertFlow" presStyleCnt="0"/>
      <dgm:spPr/>
    </dgm:pt>
    <dgm:pt modelId="{A23F141E-71AC-490A-84A8-5F17791BC338}" type="pres">
      <dgm:prSet presAssocID="{91508A5D-0679-4186-BE36-35FBCBB0CD30}" presName="header" presStyleLbl="node1" presStyleIdx="3" presStyleCnt="4"/>
      <dgm:spPr/>
    </dgm:pt>
    <dgm:pt modelId="{09916895-3B00-4B4D-8EE8-50E56505729A}" type="pres">
      <dgm:prSet presAssocID="{1FB76F46-C2B8-439C-9644-1AAE9A0C64D8}" presName="parTrans" presStyleLbl="sibTrans2D1" presStyleIdx="6" presStyleCnt="8"/>
      <dgm:spPr/>
    </dgm:pt>
    <dgm:pt modelId="{9AFE8DEB-BADE-45CA-B31A-DE775E194404}" type="pres">
      <dgm:prSet presAssocID="{66B9D1CB-6D8A-431F-AC1C-E41DF1FBE7EC}" presName="child" presStyleLbl="alignAccFollowNode1" presStyleIdx="6" presStyleCnt="8">
        <dgm:presLayoutVars>
          <dgm:chMax val="0"/>
          <dgm:bulletEnabled val="1"/>
        </dgm:presLayoutVars>
      </dgm:prSet>
      <dgm:spPr/>
    </dgm:pt>
    <dgm:pt modelId="{D9A23911-FD59-4C57-A2CC-0B3C19968781}" type="pres">
      <dgm:prSet presAssocID="{48419C2A-F4B8-474D-A6ED-2209584E8A77}" presName="sibTrans" presStyleLbl="sibTrans2D1" presStyleIdx="7" presStyleCnt="8"/>
      <dgm:spPr/>
    </dgm:pt>
    <dgm:pt modelId="{2D1F1DAC-FE98-4223-8D54-A517E9625FCA}" type="pres">
      <dgm:prSet presAssocID="{C251AD16-15FF-430D-94D7-FDB58FBEC1B8}" presName="child" presStyleLbl="alignAccFollowNode1" presStyleIdx="7" presStyleCnt="8">
        <dgm:presLayoutVars>
          <dgm:chMax val="0"/>
          <dgm:bulletEnabled val="1"/>
        </dgm:presLayoutVars>
      </dgm:prSet>
      <dgm:spPr/>
    </dgm:pt>
  </dgm:ptLst>
  <dgm:cxnLst>
    <dgm:cxn modelId="{30F3E209-A662-4CD6-AACF-2E1BB41AA1B7}" srcId="{F695980A-808E-4EC2-B888-C9410C8504F1}" destId="{ABD22439-3957-4E10-A94D-25D687C166DF}" srcOrd="0" destOrd="0" parTransId="{7E5C1FC4-A079-4F3C-B9E1-8F3845209D57}" sibTransId="{02E8B5E8-0BE1-4C57-9E51-ED4A5A266A53}"/>
    <dgm:cxn modelId="{2771F80A-DA85-46C6-AF74-EE259E931505}" type="presOf" srcId="{3BB82761-4DF0-4AF3-977B-71054C2A2DA5}" destId="{481726BF-B8A6-4475-988C-FEB4F90F63A3}" srcOrd="0" destOrd="0" presId="urn:microsoft.com/office/officeart/2005/8/layout/lProcess1"/>
    <dgm:cxn modelId="{800E750E-D4AD-4C3A-B93D-00C51CFAD0A4}" srcId="{3BB82761-4DF0-4AF3-977B-71054C2A2DA5}" destId="{3AD29A21-82AF-478C-8222-7E329815F1E3}" srcOrd="0" destOrd="0" parTransId="{B5E6A3A5-219B-45A8-ACB0-25EE34346559}" sibTransId="{B1F6CF33-85AD-4C87-9F9B-C16A0BFFDE9A}"/>
    <dgm:cxn modelId="{9C15DA16-A067-4551-81D6-33A80574B274}" srcId="{3BB82761-4DF0-4AF3-977B-71054C2A2DA5}" destId="{D54D7A21-0F48-41E8-B0B7-ABF93BB53D37}" srcOrd="1" destOrd="0" parTransId="{8948EBDB-7EA6-4B9B-91CF-C2C4FE8FA249}" sibTransId="{EE477E9A-21FE-4D05-A2ED-E9499E474096}"/>
    <dgm:cxn modelId="{DF3CA117-BA2E-4F82-B94A-6B469D5CDC03}" srcId="{91508A5D-0679-4186-BE36-35FBCBB0CD30}" destId="{C251AD16-15FF-430D-94D7-FDB58FBEC1B8}" srcOrd="1" destOrd="0" parTransId="{D7B43816-7BC7-42B4-8DA9-931917D84C50}" sibTransId="{089724D8-BDE8-443A-AB72-3F982534F174}"/>
    <dgm:cxn modelId="{1D7D972D-5935-43D6-AEE4-11036494E1A2}" type="presOf" srcId="{1FB76F46-C2B8-439C-9644-1AAE9A0C64D8}" destId="{09916895-3B00-4B4D-8EE8-50E56505729A}" srcOrd="0" destOrd="0" presId="urn:microsoft.com/office/officeart/2005/8/layout/lProcess1"/>
    <dgm:cxn modelId="{963FC52F-5C64-4CB7-8C28-F6E1F33E2CFC}" type="presOf" srcId="{B5E6A3A5-219B-45A8-ACB0-25EE34346559}" destId="{71814FD4-6731-434D-A315-01F71894C348}" srcOrd="0" destOrd="0" presId="urn:microsoft.com/office/officeart/2005/8/layout/lProcess1"/>
    <dgm:cxn modelId="{2BA03C3E-1705-447C-B649-72CD5F188E95}" type="presOf" srcId="{0D630365-BE6B-485A-8DEF-9E0E8E1739EB}" destId="{DE0EAE6D-370D-48AD-A27C-E9B837A72277}" srcOrd="0" destOrd="0" presId="urn:microsoft.com/office/officeart/2005/8/layout/lProcess1"/>
    <dgm:cxn modelId="{C936CC43-5E79-467B-8FE3-25535E58A04C}" type="presOf" srcId="{436D4AC8-152F-44DF-8B92-3F61B3397ABE}" destId="{3D6AA936-3BCD-4FD3-B5AD-B07D5208F6AB}" srcOrd="0" destOrd="0" presId="urn:microsoft.com/office/officeart/2005/8/layout/lProcess1"/>
    <dgm:cxn modelId="{2D677C64-E19B-43D4-AE16-1C80D8E7B856}" type="presOf" srcId="{48419C2A-F4B8-474D-A6ED-2209584E8A77}" destId="{D9A23911-FD59-4C57-A2CC-0B3C19968781}" srcOrd="0" destOrd="0" presId="urn:microsoft.com/office/officeart/2005/8/layout/lProcess1"/>
    <dgm:cxn modelId="{551DAC46-E20D-4E46-B6D7-59CE49D6A8BD}" type="presOf" srcId="{508E2868-717B-4DDB-861C-E6985119CF9A}" destId="{6984CA3B-D86E-48BB-9F8A-0FE3FD9EBEDC}" srcOrd="0" destOrd="0" presId="urn:microsoft.com/office/officeart/2005/8/layout/lProcess1"/>
    <dgm:cxn modelId="{BA884969-FD5B-4365-B382-F517FF5B7C70}" type="presOf" srcId="{ABD22439-3957-4E10-A94D-25D687C166DF}" destId="{5EEC5EC7-950F-4804-9444-32B2752756E2}" srcOrd="0" destOrd="0" presId="urn:microsoft.com/office/officeart/2005/8/layout/lProcess1"/>
    <dgm:cxn modelId="{B70A8A6A-8A3A-41D0-A28A-9971CD377079}" type="presOf" srcId="{66B9D1CB-6D8A-431F-AC1C-E41DF1FBE7EC}" destId="{9AFE8DEB-BADE-45CA-B31A-DE775E194404}" srcOrd="0" destOrd="0" presId="urn:microsoft.com/office/officeart/2005/8/layout/lProcess1"/>
    <dgm:cxn modelId="{DC6E696C-1A2E-477A-867F-1FBABF9E2C7C}" srcId="{8320064E-9150-4783-8E8B-090F6A587EE9}" destId="{02DD72D7-A0C7-42A7-8228-9D4089710B31}" srcOrd="0" destOrd="0" parTransId="{6B82578C-FDF6-4904-8128-F97F779976CA}" sibTransId="{5CCCBC3F-9544-4337-831D-22D4F8FECE68}"/>
    <dgm:cxn modelId="{AF7F506F-FDC3-4222-A807-8FF860C7F8BC}" type="presOf" srcId="{02DD72D7-A0C7-42A7-8228-9D4089710B31}" destId="{92DE54D3-D808-4D4C-ACDA-1376AEA785E1}" srcOrd="0" destOrd="0" presId="urn:microsoft.com/office/officeart/2005/8/layout/lProcess1"/>
    <dgm:cxn modelId="{1082B86F-35E9-487A-B97D-DBA01BE5D517}" srcId="{ABD22439-3957-4E10-A94D-25D687C166DF}" destId="{0D630365-BE6B-485A-8DEF-9E0E8E1739EB}" srcOrd="1" destOrd="0" parTransId="{645304C5-E231-4C75-8DC2-ED6CC42D82AE}" sibTransId="{08BB024A-E10C-4A6C-86D2-861133FB4ABD}"/>
    <dgm:cxn modelId="{CB606175-8822-443B-AEBF-916E51301F4F}" type="presOf" srcId="{5CCCBC3F-9544-4337-831D-22D4F8FECE68}" destId="{3E9B25C0-0ED3-4275-88E1-AF6410AE15DD}" srcOrd="0" destOrd="0" presId="urn:microsoft.com/office/officeart/2005/8/layout/lProcess1"/>
    <dgm:cxn modelId="{0FCDBE59-3C52-4109-9FA3-0ABBC442E72C}" type="presOf" srcId="{91508A5D-0679-4186-BE36-35FBCBB0CD30}" destId="{A23F141E-71AC-490A-84A8-5F17791BC338}" srcOrd="0" destOrd="0" presId="urn:microsoft.com/office/officeart/2005/8/layout/lProcess1"/>
    <dgm:cxn modelId="{C77F477C-C552-46E8-801E-BB803270360A}" srcId="{F695980A-808E-4EC2-B888-C9410C8504F1}" destId="{8320064E-9150-4783-8E8B-090F6A587EE9}" srcOrd="1" destOrd="0" parTransId="{D87882DB-6803-4455-951F-CD65E2E404FC}" sibTransId="{4D0D6C00-FE07-4FC3-A336-C75670084F2A}"/>
    <dgm:cxn modelId="{5D7E5A84-797F-4F81-8FFD-01DBB0BFA6CC}" srcId="{F695980A-808E-4EC2-B888-C9410C8504F1}" destId="{3BB82761-4DF0-4AF3-977B-71054C2A2DA5}" srcOrd="2" destOrd="0" parTransId="{EEADF9DE-3538-4B2E-A069-9922087F04FC}" sibTransId="{F9B41877-EAD6-493F-8473-972D6198D70B}"/>
    <dgm:cxn modelId="{117C2A87-342D-4F81-941D-26D9460CC100}" type="presOf" srcId="{F695980A-808E-4EC2-B888-C9410C8504F1}" destId="{C0F1EBE5-C32E-4473-BDA4-760D39811D2B}" srcOrd="0" destOrd="0" presId="urn:microsoft.com/office/officeart/2005/8/layout/lProcess1"/>
    <dgm:cxn modelId="{75FB6289-8148-4200-86FC-39EACDD45ED9}" type="presOf" srcId="{D54D7A21-0F48-41E8-B0B7-ABF93BB53D37}" destId="{803C5B0C-E45D-4861-984A-10547FC6321E}" srcOrd="0" destOrd="0" presId="urn:microsoft.com/office/officeart/2005/8/layout/lProcess1"/>
    <dgm:cxn modelId="{7272EB8C-F7D7-43A1-A8D2-42332D8A7C6D}" type="presOf" srcId="{FC356C7D-AC9F-49F8-B194-157098401BF8}" destId="{551CAA23-FFC0-4927-9D58-5FC401399288}" srcOrd="0" destOrd="0" presId="urn:microsoft.com/office/officeart/2005/8/layout/lProcess1"/>
    <dgm:cxn modelId="{E36E608F-7383-4929-B828-54AB0AF135E8}" type="presOf" srcId="{3AD29A21-82AF-478C-8222-7E329815F1E3}" destId="{2AA5E28C-1F73-4E54-8B0C-3DC8C92C9A9E}" srcOrd="0" destOrd="0" presId="urn:microsoft.com/office/officeart/2005/8/layout/lProcess1"/>
    <dgm:cxn modelId="{D08B1292-16FB-4684-9CE2-7CDC173A27BB}" srcId="{F695980A-808E-4EC2-B888-C9410C8504F1}" destId="{91508A5D-0679-4186-BE36-35FBCBB0CD30}" srcOrd="3" destOrd="0" parTransId="{3F0BCAA4-6F95-4E75-9F72-22A73A0C23B6}" sibTransId="{D1986941-F75E-4017-949A-D4AF4C8DBC25}"/>
    <dgm:cxn modelId="{59ED75B4-3A19-41A4-8387-51EB6EB8ED77}" type="presOf" srcId="{8320064E-9150-4783-8E8B-090F6A587EE9}" destId="{889D6539-7F4F-46FD-B7BD-0B92A9FA62E7}" srcOrd="0" destOrd="0" presId="urn:microsoft.com/office/officeart/2005/8/layout/lProcess1"/>
    <dgm:cxn modelId="{082008C7-A845-4B0D-ABBA-50597D47C103}" type="presOf" srcId="{6B82578C-FDF6-4904-8128-F97F779976CA}" destId="{830570D3-6418-4DC3-A78D-DFCAE73F7C62}" srcOrd="0" destOrd="0" presId="urn:microsoft.com/office/officeart/2005/8/layout/lProcess1"/>
    <dgm:cxn modelId="{7DEC59CD-56DA-478E-8F3E-0B2B79EEA944}" srcId="{8320064E-9150-4783-8E8B-090F6A587EE9}" destId="{82A0AFB4-CD96-47D6-90D3-87F385DEBB1C}" srcOrd="1" destOrd="0" parTransId="{ABEB9624-F585-4271-8A5E-0DA5BB861DE9}" sibTransId="{8FA6D5CC-0AB5-441C-9577-B55D2697705F}"/>
    <dgm:cxn modelId="{25B577D1-933B-4A1D-A5B6-208D8338F4EA}" type="presOf" srcId="{B1F6CF33-85AD-4C87-9F9B-C16A0BFFDE9A}" destId="{5F80D8E1-B7AD-463A-95CA-85F761A132A5}" srcOrd="0" destOrd="0" presId="urn:microsoft.com/office/officeart/2005/8/layout/lProcess1"/>
    <dgm:cxn modelId="{68B3A6D8-F099-4DFF-A2CE-DC57C30278B9}" srcId="{91508A5D-0679-4186-BE36-35FBCBB0CD30}" destId="{66B9D1CB-6D8A-431F-AC1C-E41DF1FBE7EC}" srcOrd="0" destOrd="0" parTransId="{1FB76F46-C2B8-439C-9644-1AAE9A0C64D8}" sibTransId="{48419C2A-F4B8-474D-A6ED-2209584E8A77}"/>
    <dgm:cxn modelId="{87AE45E0-B76C-4439-94B2-CAC599973465}" type="presOf" srcId="{C251AD16-15FF-430D-94D7-FDB58FBEC1B8}" destId="{2D1F1DAC-FE98-4223-8D54-A517E9625FCA}" srcOrd="0" destOrd="0" presId="urn:microsoft.com/office/officeart/2005/8/layout/lProcess1"/>
    <dgm:cxn modelId="{BD334FE5-C751-49CD-B742-4E24B38890D9}" type="presOf" srcId="{82A0AFB4-CD96-47D6-90D3-87F385DEBB1C}" destId="{3358919C-B43A-4422-AA27-70239D786083}" srcOrd="0" destOrd="0" presId="urn:microsoft.com/office/officeart/2005/8/layout/lProcess1"/>
    <dgm:cxn modelId="{D6E918F0-C2A3-44A9-B9FF-538CDAA972D9}" srcId="{ABD22439-3957-4E10-A94D-25D687C166DF}" destId="{508E2868-717B-4DDB-861C-E6985119CF9A}" srcOrd="0" destOrd="0" parTransId="{FC356C7D-AC9F-49F8-B194-157098401BF8}" sibTransId="{436D4AC8-152F-44DF-8B92-3F61B3397ABE}"/>
    <dgm:cxn modelId="{DE11C0B3-2EA2-4DB5-8A8E-F046E531C15B}" type="presParOf" srcId="{C0F1EBE5-C32E-4473-BDA4-760D39811D2B}" destId="{BEBE979A-47D7-4AF5-A72C-21928149156D}" srcOrd="0" destOrd="0" presId="urn:microsoft.com/office/officeart/2005/8/layout/lProcess1"/>
    <dgm:cxn modelId="{B0F749D8-8949-4698-8525-5AA83D2A360B}" type="presParOf" srcId="{BEBE979A-47D7-4AF5-A72C-21928149156D}" destId="{5EEC5EC7-950F-4804-9444-32B2752756E2}" srcOrd="0" destOrd="0" presId="urn:microsoft.com/office/officeart/2005/8/layout/lProcess1"/>
    <dgm:cxn modelId="{37550A86-28AD-45A6-ABFA-FB5DF9E2E63A}" type="presParOf" srcId="{BEBE979A-47D7-4AF5-A72C-21928149156D}" destId="{551CAA23-FFC0-4927-9D58-5FC401399288}" srcOrd="1" destOrd="0" presId="urn:microsoft.com/office/officeart/2005/8/layout/lProcess1"/>
    <dgm:cxn modelId="{1CB57794-F5C4-44C5-BEAD-98830D7A66C4}" type="presParOf" srcId="{BEBE979A-47D7-4AF5-A72C-21928149156D}" destId="{6984CA3B-D86E-48BB-9F8A-0FE3FD9EBEDC}" srcOrd="2" destOrd="0" presId="urn:microsoft.com/office/officeart/2005/8/layout/lProcess1"/>
    <dgm:cxn modelId="{8F5C4FB0-7815-4551-A808-17C7E916AF5B}" type="presParOf" srcId="{BEBE979A-47D7-4AF5-A72C-21928149156D}" destId="{3D6AA936-3BCD-4FD3-B5AD-B07D5208F6AB}" srcOrd="3" destOrd="0" presId="urn:microsoft.com/office/officeart/2005/8/layout/lProcess1"/>
    <dgm:cxn modelId="{A15CA532-2307-4171-AE16-BB3C6B6521B9}" type="presParOf" srcId="{BEBE979A-47D7-4AF5-A72C-21928149156D}" destId="{DE0EAE6D-370D-48AD-A27C-E9B837A72277}" srcOrd="4" destOrd="0" presId="urn:microsoft.com/office/officeart/2005/8/layout/lProcess1"/>
    <dgm:cxn modelId="{4251453C-C46F-4D27-AEB0-DD8AB0901DC7}" type="presParOf" srcId="{C0F1EBE5-C32E-4473-BDA4-760D39811D2B}" destId="{3CB91BCB-0466-4FD1-8CC0-4152461B5327}" srcOrd="1" destOrd="0" presId="urn:microsoft.com/office/officeart/2005/8/layout/lProcess1"/>
    <dgm:cxn modelId="{273CBB86-7377-410A-8661-1061D0C8CFAF}" type="presParOf" srcId="{C0F1EBE5-C32E-4473-BDA4-760D39811D2B}" destId="{A34E407D-CA5D-48B7-AFCF-1138098C9B1B}" srcOrd="2" destOrd="0" presId="urn:microsoft.com/office/officeart/2005/8/layout/lProcess1"/>
    <dgm:cxn modelId="{8E661093-64A3-4723-B676-1DD3E34AF767}" type="presParOf" srcId="{A34E407D-CA5D-48B7-AFCF-1138098C9B1B}" destId="{889D6539-7F4F-46FD-B7BD-0B92A9FA62E7}" srcOrd="0" destOrd="0" presId="urn:microsoft.com/office/officeart/2005/8/layout/lProcess1"/>
    <dgm:cxn modelId="{DAC9BF62-BB9F-49EF-8679-3033DD5E98B3}" type="presParOf" srcId="{A34E407D-CA5D-48B7-AFCF-1138098C9B1B}" destId="{830570D3-6418-4DC3-A78D-DFCAE73F7C62}" srcOrd="1" destOrd="0" presId="urn:microsoft.com/office/officeart/2005/8/layout/lProcess1"/>
    <dgm:cxn modelId="{6598647D-FB54-46BD-8025-8BE3E06CB32A}" type="presParOf" srcId="{A34E407D-CA5D-48B7-AFCF-1138098C9B1B}" destId="{92DE54D3-D808-4D4C-ACDA-1376AEA785E1}" srcOrd="2" destOrd="0" presId="urn:microsoft.com/office/officeart/2005/8/layout/lProcess1"/>
    <dgm:cxn modelId="{808BC46C-A14E-4862-AD89-3B56C4D225FD}" type="presParOf" srcId="{A34E407D-CA5D-48B7-AFCF-1138098C9B1B}" destId="{3E9B25C0-0ED3-4275-88E1-AF6410AE15DD}" srcOrd="3" destOrd="0" presId="urn:microsoft.com/office/officeart/2005/8/layout/lProcess1"/>
    <dgm:cxn modelId="{FBCDD587-3CF8-44E7-9B22-794F9E087011}" type="presParOf" srcId="{A34E407D-CA5D-48B7-AFCF-1138098C9B1B}" destId="{3358919C-B43A-4422-AA27-70239D786083}" srcOrd="4" destOrd="0" presId="urn:microsoft.com/office/officeart/2005/8/layout/lProcess1"/>
    <dgm:cxn modelId="{01D4B450-271D-4101-8330-9825ECE4952E}" type="presParOf" srcId="{C0F1EBE5-C32E-4473-BDA4-760D39811D2B}" destId="{25273BDD-E9B4-48D3-8600-C8D6C55320D3}" srcOrd="3" destOrd="0" presId="urn:microsoft.com/office/officeart/2005/8/layout/lProcess1"/>
    <dgm:cxn modelId="{7BF606C5-F88B-4E89-B672-F84F4DCFC5E4}" type="presParOf" srcId="{C0F1EBE5-C32E-4473-BDA4-760D39811D2B}" destId="{C42E3E3F-58D5-4221-BD88-7A3343F25B17}" srcOrd="4" destOrd="0" presId="urn:microsoft.com/office/officeart/2005/8/layout/lProcess1"/>
    <dgm:cxn modelId="{FFED044A-C224-47E2-A2A9-83D8D2017AC0}" type="presParOf" srcId="{C42E3E3F-58D5-4221-BD88-7A3343F25B17}" destId="{481726BF-B8A6-4475-988C-FEB4F90F63A3}" srcOrd="0" destOrd="0" presId="urn:microsoft.com/office/officeart/2005/8/layout/lProcess1"/>
    <dgm:cxn modelId="{2E5018AC-81E3-4E5B-891A-A7C758B3EC3B}" type="presParOf" srcId="{C42E3E3F-58D5-4221-BD88-7A3343F25B17}" destId="{71814FD4-6731-434D-A315-01F71894C348}" srcOrd="1" destOrd="0" presId="urn:microsoft.com/office/officeart/2005/8/layout/lProcess1"/>
    <dgm:cxn modelId="{8803609F-9D21-4B75-B1FF-79673E7B3E55}" type="presParOf" srcId="{C42E3E3F-58D5-4221-BD88-7A3343F25B17}" destId="{2AA5E28C-1F73-4E54-8B0C-3DC8C92C9A9E}" srcOrd="2" destOrd="0" presId="urn:microsoft.com/office/officeart/2005/8/layout/lProcess1"/>
    <dgm:cxn modelId="{80C2113A-694A-445A-8604-78DBEC4CE483}" type="presParOf" srcId="{C42E3E3F-58D5-4221-BD88-7A3343F25B17}" destId="{5F80D8E1-B7AD-463A-95CA-85F761A132A5}" srcOrd="3" destOrd="0" presId="urn:microsoft.com/office/officeart/2005/8/layout/lProcess1"/>
    <dgm:cxn modelId="{6B7BB98F-6D26-40CC-8F99-D1B036217B96}" type="presParOf" srcId="{C42E3E3F-58D5-4221-BD88-7A3343F25B17}" destId="{803C5B0C-E45D-4861-984A-10547FC6321E}" srcOrd="4" destOrd="0" presId="urn:microsoft.com/office/officeart/2005/8/layout/lProcess1"/>
    <dgm:cxn modelId="{AD664FD5-2327-4EA5-9EE5-8A931FB7DC1D}" type="presParOf" srcId="{C0F1EBE5-C32E-4473-BDA4-760D39811D2B}" destId="{B16D3F17-633E-4E59-B553-8161C6C73678}" srcOrd="5" destOrd="0" presId="urn:microsoft.com/office/officeart/2005/8/layout/lProcess1"/>
    <dgm:cxn modelId="{2B86B13B-2C81-4C05-835A-2A092C41545F}" type="presParOf" srcId="{C0F1EBE5-C32E-4473-BDA4-760D39811D2B}" destId="{A3AFD797-17D5-4F99-8E0B-8D654D9B5282}" srcOrd="6" destOrd="0" presId="urn:microsoft.com/office/officeart/2005/8/layout/lProcess1"/>
    <dgm:cxn modelId="{DF761143-ED5E-43D4-8489-41DD93FA799B}" type="presParOf" srcId="{A3AFD797-17D5-4F99-8E0B-8D654D9B5282}" destId="{A23F141E-71AC-490A-84A8-5F17791BC338}" srcOrd="0" destOrd="0" presId="urn:microsoft.com/office/officeart/2005/8/layout/lProcess1"/>
    <dgm:cxn modelId="{65F7EA4B-DC4D-4E00-B44E-7D7222269EBF}" type="presParOf" srcId="{A3AFD797-17D5-4F99-8E0B-8D654D9B5282}" destId="{09916895-3B00-4B4D-8EE8-50E56505729A}" srcOrd="1" destOrd="0" presId="urn:microsoft.com/office/officeart/2005/8/layout/lProcess1"/>
    <dgm:cxn modelId="{4FA2321E-0797-4234-A86A-8D509F071A13}" type="presParOf" srcId="{A3AFD797-17D5-4F99-8E0B-8D654D9B5282}" destId="{9AFE8DEB-BADE-45CA-B31A-DE775E194404}" srcOrd="2" destOrd="0" presId="urn:microsoft.com/office/officeart/2005/8/layout/lProcess1"/>
    <dgm:cxn modelId="{01F049D7-0D45-4755-8569-CCDDE90ED852}" type="presParOf" srcId="{A3AFD797-17D5-4F99-8E0B-8D654D9B5282}" destId="{D9A23911-FD59-4C57-A2CC-0B3C19968781}" srcOrd="3" destOrd="0" presId="urn:microsoft.com/office/officeart/2005/8/layout/lProcess1"/>
    <dgm:cxn modelId="{A42CC11E-175A-44AF-AE1B-B52EEA339CBB}" type="presParOf" srcId="{A3AFD797-17D5-4F99-8E0B-8D654D9B5282}" destId="{2D1F1DAC-FE98-4223-8D54-A517E9625FCA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B5B24D1-52DE-4B1B-8ED1-036759BD7997}" type="doc">
      <dgm:prSet loTypeId="urn:microsoft.com/office/officeart/2005/8/layout/vProcess5" loCatId="process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5AFC28D1-9FED-4796-A158-3846C4B6C6BB}">
      <dgm:prSet/>
      <dgm:spPr/>
      <dgm:t>
        <a:bodyPr/>
        <a:lstStyle/>
        <a:p>
          <a:r>
            <a:rPr lang="en-US" b="0" i="0"/>
            <a:t>Open-addressing based hashtable</a:t>
          </a:r>
          <a:endParaRPr lang="en-US"/>
        </a:p>
      </dgm:t>
    </dgm:pt>
    <dgm:pt modelId="{B1496CB8-DC7A-4ACF-9C6D-B3A4CEA64C68}" type="parTrans" cxnId="{42F3287A-EE32-4909-A855-0F18504CCE7B}">
      <dgm:prSet/>
      <dgm:spPr/>
      <dgm:t>
        <a:bodyPr/>
        <a:lstStyle/>
        <a:p>
          <a:endParaRPr lang="en-US"/>
        </a:p>
      </dgm:t>
    </dgm:pt>
    <dgm:pt modelId="{176E9839-B894-4E47-95D9-A219ABF1BBBB}" type="sibTrans" cxnId="{42F3287A-EE32-4909-A855-0F18504CCE7B}">
      <dgm:prSet/>
      <dgm:spPr/>
      <dgm:t>
        <a:bodyPr/>
        <a:lstStyle/>
        <a:p>
          <a:endParaRPr lang="en-US"/>
        </a:p>
      </dgm:t>
    </dgm:pt>
    <dgm:pt modelId="{DBCD2B6D-4B5A-40D8-9CE8-2B6452395953}">
      <dgm:prSet/>
      <dgm:spPr/>
      <dgm:t>
        <a:bodyPr/>
        <a:lstStyle/>
        <a:p>
          <a:r>
            <a:rPr lang="en-US" b="0" i="0"/>
            <a:t>Fuse join and projection</a:t>
          </a:r>
          <a:endParaRPr lang="en-US"/>
        </a:p>
      </dgm:t>
    </dgm:pt>
    <dgm:pt modelId="{B7A8D86E-A198-431C-8F57-5C2D12BD1409}" type="parTrans" cxnId="{C2423F06-37B3-43B9-A4FC-6AEB2DCD9C5A}">
      <dgm:prSet/>
      <dgm:spPr/>
      <dgm:t>
        <a:bodyPr/>
        <a:lstStyle/>
        <a:p>
          <a:endParaRPr lang="en-US"/>
        </a:p>
      </dgm:t>
    </dgm:pt>
    <dgm:pt modelId="{67B96395-C6B7-4DD9-BA98-BC4B41FA1B3D}" type="sibTrans" cxnId="{C2423F06-37B3-43B9-A4FC-6AEB2DCD9C5A}">
      <dgm:prSet/>
      <dgm:spPr/>
      <dgm:t>
        <a:bodyPr/>
        <a:lstStyle/>
        <a:p>
          <a:endParaRPr lang="en-US"/>
        </a:p>
      </dgm:t>
    </dgm:pt>
    <dgm:pt modelId="{10EE20C4-6B7F-4F58-9E9B-024DE1F8BB1D}">
      <dgm:prSet/>
      <dgm:spPr/>
      <dgm:t>
        <a:bodyPr/>
        <a:lstStyle/>
        <a:p>
          <a:r>
            <a:rPr lang="en-US" b="0" i="0"/>
            <a:t>Sorted results for deduplication</a:t>
          </a:r>
          <a:endParaRPr lang="en-US"/>
        </a:p>
      </dgm:t>
    </dgm:pt>
    <dgm:pt modelId="{27843881-050B-4495-8E73-7A2683550183}" type="parTrans" cxnId="{AF27842E-44F7-49A4-B459-1A4F085B50D7}">
      <dgm:prSet/>
      <dgm:spPr/>
      <dgm:t>
        <a:bodyPr/>
        <a:lstStyle/>
        <a:p>
          <a:endParaRPr lang="en-US"/>
        </a:p>
      </dgm:t>
    </dgm:pt>
    <dgm:pt modelId="{B4BE8E04-05B3-4E67-BF65-1654F120ED68}" type="sibTrans" cxnId="{AF27842E-44F7-49A4-B459-1A4F085B50D7}">
      <dgm:prSet/>
      <dgm:spPr/>
      <dgm:t>
        <a:bodyPr/>
        <a:lstStyle/>
        <a:p>
          <a:endParaRPr lang="en-US"/>
        </a:p>
      </dgm:t>
    </dgm:pt>
    <dgm:pt modelId="{AC9ABEB8-A95D-4FA7-A787-B8DD8D98DF8D}">
      <dgm:prSet/>
      <dgm:spPr/>
      <dgm:t>
        <a:bodyPr/>
        <a:lstStyle/>
        <a:p>
          <a:r>
            <a:rPr lang="en-US" b="0" i="0" dirty="0"/>
            <a:t>Pinned memory scheme</a:t>
          </a:r>
          <a:endParaRPr lang="en-US" dirty="0"/>
        </a:p>
      </dgm:t>
    </dgm:pt>
    <dgm:pt modelId="{1574C7B4-5DF4-4F8B-82BB-ACECF785D0D0}" type="parTrans" cxnId="{07498A89-4DB4-4ABA-A0CF-79061B81470A}">
      <dgm:prSet/>
      <dgm:spPr/>
      <dgm:t>
        <a:bodyPr/>
        <a:lstStyle/>
        <a:p>
          <a:endParaRPr lang="en-US"/>
        </a:p>
      </dgm:t>
    </dgm:pt>
    <dgm:pt modelId="{5A8878BB-FAC4-49F9-8C60-99B88A22A976}" type="sibTrans" cxnId="{07498A89-4DB4-4ABA-A0CF-79061B81470A}">
      <dgm:prSet/>
      <dgm:spPr/>
      <dgm:t>
        <a:bodyPr/>
        <a:lstStyle/>
        <a:p>
          <a:endParaRPr lang="en-US"/>
        </a:p>
      </dgm:t>
    </dgm:pt>
    <dgm:pt modelId="{411C6DB2-CA9F-4A93-A558-251DDAB992B6}">
      <dgm:prSet/>
      <dgm:spPr/>
      <dgm:t>
        <a:bodyPr/>
        <a:lstStyle/>
        <a:p>
          <a:r>
            <a:rPr lang="en-US" b="0" i="0"/>
            <a:t>Intermediate memory clearance</a:t>
          </a:r>
          <a:endParaRPr lang="en-US"/>
        </a:p>
      </dgm:t>
    </dgm:pt>
    <dgm:pt modelId="{0835E5B0-CC08-4AF7-9343-B139BB2AE0B0}" type="parTrans" cxnId="{BC75EE64-505D-4B25-8F5D-572D6F3EAABD}">
      <dgm:prSet/>
      <dgm:spPr/>
      <dgm:t>
        <a:bodyPr/>
        <a:lstStyle/>
        <a:p>
          <a:endParaRPr lang="en-US"/>
        </a:p>
      </dgm:t>
    </dgm:pt>
    <dgm:pt modelId="{C905D480-88C5-4ECD-B64F-E06038FED756}" type="sibTrans" cxnId="{BC75EE64-505D-4B25-8F5D-572D6F3EAABD}">
      <dgm:prSet/>
      <dgm:spPr/>
      <dgm:t>
        <a:bodyPr/>
        <a:lstStyle/>
        <a:p>
          <a:endParaRPr lang="en-US"/>
        </a:p>
      </dgm:t>
    </dgm:pt>
    <dgm:pt modelId="{DD433A23-3E6A-49C9-8F62-EC27A15BF44C}" type="pres">
      <dgm:prSet presAssocID="{2B5B24D1-52DE-4B1B-8ED1-036759BD7997}" presName="outerComposite" presStyleCnt="0">
        <dgm:presLayoutVars>
          <dgm:chMax val="5"/>
          <dgm:dir/>
          <dgm:resizeHandles val="exact"/>
        </dgm:presLayoutVars>
      </dgm:prSet>
      <dgm:spPr/>
    </dgm:pt>
    <dgm:pt modelId="{C0029947-C13C-4EDF-8CD5-330FCE8159B7}" type="pres">
      <dgm:prSet presAssocID="{2B5B24D1-52DE-4B1B-8ED1-036759BD7997}" presName="dummyMaxCanvas" presStyleCnt="0">
        <dgm:presLayoutVars/>
      </dgm:prSet>
      <dgm:spPr/>
    </dgm:pt>
    <dgm:pt modelId="{BE66B93E-388A-4CE2-B0DD-DD069136E092}" type="pres">
      <dgm:prSet presAssocID="{2B5B24D1-52DE-4B1B-8ED1-036759BD7997}" presName="FiveNodes_1" presStyleLbl="node1" presStyleIdx="0" presStyleCnt="5">
        <dgm:presLayoutVars>
          <dgm:bulletEnabled val="1"/>
        </dgm:presLayoutVars>
      </dgm:prSet>
      <dgm:spPr/>
    </dgm:pt>
    <dgm:pt modelId="{691CBED4-75F1-4B2A-97DC-000554C93274}" type="pres">
      <dgm:prSet presAssocID="{2B5B24D1-52DE-4B1B-8ED1-036759BD7997}" presName="FiveNodes_2" presStyleLbl="node1" presStyleIdx="1" presStyleCnt="5">
        <dgm:presLayoutVars>
          <dgm:bulletEnabled val="1"/>
        </dgm:presLayoutVars>
      </dgm:prSet>
      <dgm:spPr/>
    </dgm:pt>
    <dgm:pt modelId="{0D6A6B17-2963-4302-9B4B-EB1FE6705797}" type="pres">
      <dgm:prSet presAssocID="{2B5B24D1-52DE-4B1B-8ED1-036759BD7997}" presName="FiveNodes_3" presStyleLbl="node1" presStyleIdx="2" presStyleCnt="5">
        <dgm:presLayoutVars>
          <dgm:bulletEnabled val="1"/>
        </dgm:presLayoutVars>
      </dgm:prSet>
      <dgm:spPr/>
    </dgm:pt>
    <dgm:pt modelId="{7465BA5F-A97B-4DE7-8AE3-1E165C62133C}" type="pres">
      <dgm:prSet presAssocID="{2B5B24D1-52DE-4B1B-8ED1-036759BD7997}" presName="FiveNodes_4" presStyleLbl="node1" presStyleIdx="3" presStyleCnt="5">
        <dgm:presLayoutVars>
          <dgm:bulletEnabled val="1"/>
        </dgm:presLayoutVars>
      </dgm:prSet>
      <dgm:spPr/>
    </dgm:pt>
    <dgm:pt modelId="{E433DE0A-8FB3-4093-A7BF-802226CF173E}" type="pres">
      <dgm:prSet presAssocID="{2B5B24D1-52DE-4B1B-8ED1-036759BD7997}" presName="FiveNodes_5" presStyleLbl="node1" presStyleIdx="4" presStyleCnt="5">
        <dgm:presLayoutVars>
          <dgm:bulletEnabled val="1"/>
        </dgm:presLayoutVars>
      </dgm:prSet>
      <dgm:spPr/>
    </dgm:pt>
    <dgm:pt modelId="{DD085C09-BB9C-45A4-8818-75642ECA968C}" type="pres">
      <dgm:prSet presAssocID="{2B5B24D1-52DE-4B1B-8ED1-036759BD7997}" presName="FiveConn_1-2" presStyleLbl="fgAccFollowNode1" presStyleIdx="0" presStyleCnt="4">
        <dgm:presLayoutVars>
          <dgm:bulletEnabled val="1"/>
        </dgm:presLayoutVars>
      </dgm:prSet>
      <dgm:spPr/>
    </dgm:pt>
    <dgm:pt modelId="{1BBD6643-6DB3-4E11-BC63-A67B2465A4A4}" type="pres">
      <dgm:prSet presAssocID="{2B5B24D1-52DE-4B1B-8ED1-036759BD7997}" presName="FiveConn_2-3" presStyleLbl="fgAccFollowNode1" presStyleIdx="1" presStyleCnt="4">
        <dgm:presLayoutVars>
          <dgm:bulletEnabled val="1"/>
        </dgm:presLayoutVars>
      </dgm:prSet>
      <dgm:spPr/>
    </dgm:pt>
    <dgm:pt modelId="{748A8C5C-E80F-487F-AF45-ABC4F46A2D20}" type="pres">
      <dgm:prSet presAssocID="{2B5B24D1-52DE-4B1B-8ED1-036759BD7997}" presName="FiveConn_3-4" presStyleLbl="fgAccFollowNode1" presStyleIdx="2" presStyleCnt="4">
        <dgm:presLayoutVars>
          <dgm:bulletEnabled val="1"/>
        </dgm:presLayoutVars>
      </dgm:prSet>
      <dgm:spPr/>
    </dgm:pt>
    <dgm:pt modelId="{9E34127D-74A7-4FDB-B176-9D20BADCBF2F}" type="pres">
      <dgm:prSet presAssocID="{2B5B24D1-52DE-4B1B-8ED1-036759BD7997}" presName="FiveConn_4-5" presStyleLbl="fgAccFollowNode1" presStyleIdx="3" presStyleCnt="4">
        <dgm:presLayoutVars>
          <dgm:bulletEnabled val="1"/>
        </dgm:presLayoutVars>
      </dgm:prSet>
      <dgm:spPr/>
    </dgm:pt>
    <dgm:pt modelId="{28EE4647-99C7-4DDA-A95E-8ABE42CD868B}" type="pres">
      <dgm:prSet presAssocID="{2B5B24D1-52DE-4B1B-8ED1-036759BD7997}" presName="FiveNodes_1_text" presStyleLbl="node1" presStyleIdx="4" presStyleCnt="5">
        <dgm:presLayoutVars>
          <dgm:bulletEnabled val="1"/>
        </dgm:presLayoutVars>
      </dgm:prSet>
      <dgm:spPr/>
    </dgm:pt>
    <dgm:pt modelId="{B0BA77C6-9236-4A1E-8330-BA4A157A9D5C}" type="pres">
      <dgm:prSet presAssocID="{2B5B24D1-52DE-4B1B-8ED1-036759BD7997}" presName="FiveNodes_2_text" presStyleLbl="node1" presStyleIdx="4" presStyleCnt="5">
        <dgm:presLayoutVars>
          <dgm:bulletEnabled val="1"/>
        </dgm:presLayoutVars>
      </dgm:prSet>
      <dgm:spPr/>
    </dgm:pt>
    <dgm:pt modelId="{7C57A276-F7CF-42B2-B489-B8E14F993C67}" type="pres">
      <dgm:prSet presAssocID="{2B5B24D1-52DE-4B1B-8ED1-036759BD7997}" presName="FiveNodes_3_text" presStyleLbl="node1" presStyleIdx="4" presStyleCnt="5">
        <dgm:presLayoutVars>
          <dgm:bulletEnabled val="1"/>
        </dgm:presLayoutVars>
      </dgm:prSet>
      <dgm:spPr/>
    </dgm:pt>
    <dgm:pt modelId="{901E7AC0-8E4E-4BA2-8A49-722484BB117B}" type="pres">
      <dgm:prSet presAssocID="{2B5B24D1-52DE-4B1B-8ED1-036759BD7997}" presName="FiveNodes_4_text" presStyleLbl="node1" presStyleIdx="4" presStyleCnt="5">
        <dgm:presLayoutVars>
          <dgm:bulletEnabled val="1"/>
        </dgm:presLayoutVars>
      </dgm:prSet>
      <dgm:spPr/>
    </dgm:pt>
    <dgm:pt modelId="{B70D5D1B-35A7-4278-BFE7-F5994CB76899}" type="pres">
      <dgm:prSet presAssocID="{2B5B24D1-52DE-4B1B-8ED1-036759BD7997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C2423F06-37B3-43B9-A4FC-6AEB2DCD9C5A}" srcId="{2B5B24D1-52DE-4B1B-8ED1-036759BD7997}" destId="{DBCD2B6D-4B5A-40D8-9CE8-2B6452395953}" srcOrd="1" destOrd="0" parTransId="{B7A8D86E-A198-431C-8F57-5C2D12BD1409}" sibTransId="{67B96395-C6B7-4DD9-BA98-BC4B41FA1B3D}"/>
    <dgm:cxn modelId="{937A5612-846C-42FD-BB9F-2DAA261ADCE7}" type="presOf" srcId="{10EE20C4-6B7F-4F58-9E9B-024DE1F8BB1D}" destId="{0D6A6B17-2963-4302-9B4B-EB1FE6705797}" srcOrd="0" destOrd="0" presId="urn:microsoft.com/office/officeart/2005/8/layout/vProcess5"/>
    <dgm:cxn modelId="{72FBF113-9AF6-4A5F-BC8C-31DE7D09DA58}" type="presOf" srcId="{67B96395-C6B7-4DD9-BA98-BC4B41FA1B3D}" destId="{1BBD6643-6DB3-4E11-BC63-A67B2465A4A4}" srcOrd="0" destOrd="0" presId="urn:microsoft.com/office/officeart/2005/8/layout/vProcess5"/>
    <dgm:cxn modelId="{49F35126-5A15-424F-8B87-F8A5DF0B3B5E}" type="presOf" srcId="{B4BE8E04-05B3-4E67-BF65-1654F120ED68}" destId="{748A8C5C-E80F-487F-AF45-ABC4F46A2D20}" srcOrd="0" destOrd="0" presId="urn:microsoft.com/office/officeart/2005/8/layout/vProcess5"/>
    <dgm:cxn modelId="{AF27842E-44F7-49A4-B459-1A4F085B50D7}" srcId="{2B5B24D1-52DE-4B1B-8ED1-036759BD7997}" destId="{10EE20C4-6B7F-4F58-9E9B-024DE1F8BB1D}" srcOrd="2" destOrd="0" parTransId="{27843881-050B-4495-8E73-7A2683550183}" sibTransId="{B4BE8E04-05B3-4E67-BF65-1654F120ED68}"/>
    <dgm:cxn modelId="{D54B052F-D2D7-45C6-8FDD-AB8F4DCE2FBB}" type="presOf" srcId="{176E9839-B894-4E47-95D9-A219ABF1BBBB}" destId="{DD085C09-BB9C-45A4-8818-75642ECA968C}" srcOrd="0" destOrd="0" presId="urn:microsoft.com/office/officeart/2005/8/layout/vProcess5"/>
    <dgm:cxn modelId="{395DAE5F-E5E0-4A56-99FB-BD0477679E4C}" type="presOf" srcId="{5AFC28D1-9FED-4796-A158-3846C4B6C6BB}" destId="{BE66B93E-388A-4CE2-B0DD-DD069136E092}" srcOrd="0" destOrd="0" presId="urn:microsoft.com/office/officeart/2005/8/layout/vProcess5"/>
    <dgm:cxn modelId="{BC75EE64-505D-4B25-8F5D-572D6F3EAABD}" srcId="{2B5B24D1-52DE-4B1B-8ED1-036759BD7997}" destId="{411C6DB2-CA9F-4A93-A558-251DDAB992B6}" srcOrd="4" destOrd="0" parTransId="{0835E5B0-CC08-4AF7-9343-B139BB2AE0B0}" sibTransId="{C905D480-88C5-4ECD-B64F-E06038FED756}"/>
    <dgm:cxn modelId="{2A81CD46-13D8-4444-8C4B-BB76F9CA1A4A}" type="presOf" srcId="{10EE20C4-6B7F-4F58-9E9B-024DE1F8BB1D}" destId="{7C57A276-F7CF-42B2-B489-B8E14F993C67}" srcOrd="1" destOrd="0" presId="urn:microsoft.com/office/officeart/2005/8/layout/vProcess5"/>
    <dgm:cxn modelId="{BE528B67-0374-4091-8063-534C431D3FB9}" type="presOf" srcId="{411C6DB2-CA9F-4A93-A558-251DDAB992B6}" destId="{B70D5D1B-35A7-4278-BFE7-F5994CB76899}" srcOrd="1" destOrd="0" presId="urn:microsoft.com/office/officeart/2005/8/layout/vProcess5"/>
    <dgm:cxn modelId="{04D2F650-B4AD-4035-A01E-ACB9C203D18F}" type="presOf" srcId="{2B5B24D1-52DE-4B1B-8ED1-036759BD7997}" destId="{DD433A23-3E6A-49C9-8F62-EC27A15BF44C}" srcOrd="0" destOrd="0" presId="urn:microsoft.com/office/officeart/2005/8/layout/vProcess5"/>
    <dgm:cxn modelId="{0C8FED54-7E37-4FDC-A439-93E4103E5AF1}" type="presOf" srcId="{411C6DB2-CA9F-4A93-A558-251DDAB992B6}" destId="{E433DE0A-8FB3-4093-A7BF-802226CF173E}" srcOrd="0" destOrd="0" presId="urn:microsoft.com/office/officeart/2005/8/layout/vProcess5"/>
    <dgm:cxn modelId="{42F3287A-EE32-4909-A855-0F18504CCE7B}" srcId="{2B5B24D1-52DE-4B1B-8ED1-036759BD7997}" destId="{5AFC28D1-9FED-4796-A158-3846C4B6C6BB}" srcOrd="0" destOrd="0" parTransId="{B1496CB8-DC7A-4ACF-9C6D-B3A4CEA64C68}" sibTransId="{176E9839-B894-4E47-95D9-A219ABF1BBBB}"/>
    <dgm:cxn modelId="{A36EC37E-0562-4FEE-9B3B-B4840BD9B586}" type="presOf" srcId="{5AFC28D1-9FED-4796-A158-3846C4B6C6BB}" destId="{28EE4647-99C7-4DDA-A95E-8ABE42CD868B}" srcOrd="1" destOrd="0" presId="urn:microsoft.com/office/officeart/2005/8/layout/vProcess5"/>
    <dgm:cxn modelId="{07498A89-4DB4-4ABA-A0CF-79061B81470A}" srcId="{2B5B24D1-52DE-4B1B-8ED1-036759BD7997}" destId="{AC9ABEB8-A95D-4FA7-A787-B8DD8D98DF8D}" srcOrd="3" destOrd="0" parTransId="{1574C7B4-5DF4-4F8B-82BB-ACECF785D0D0}" sibTransId="{5A8878BB-FAC4-49F9-8C60-99B88A22A976}"/>
    <dgm:cxn modelId="{40A7588C-1117-4D4D-A4F2-47B445FC615E}" type="presOf" srcId="{DBCD2B6D-4B5A-40D8-9CE8-2B6452395953}" destId="{B0BA77C6-9236-4A1E-8330-BA4A157A9D5C}" srcOrd="1" destOrd="0" presId="urn:microsoft.com/office/officeart/2005/8/layout/vProcess5"/>
    <dgm:cxn modelId="{10FD0E9F-A35F-4BDE-B70D-C669698C6E8E}" type="presOf" srcId="{AC9ABEB8-A95D-4FA7-A787-B8DD8D98DF8D}" destId="{901E7AC0-8E4E-4BA2-8A49-722484BB117B}" srcOrd="1" destOrd="0" presId="urn:microsoft.com/office/officeart/2005/8/layout/vProcess5"/>
    <dgm:cxn modelId="{56757FE6-0014-4C67-9402-D0A85CA193FB}" type="presOf" srcId="{AC9ABEB8-A95D-4FA7-A787-B8DD8D98DF8D}" destId="{7465BA5F-A97B-4DE7-8AE3-1E165C62133C}" srcOrd="0" destOrd="0" presId="urn:microsoft.com/office/officeart/2005/8/layout/vProcess5"/>
    <dgm:cxn modelId="{532DF0EF-3310-4CE9-9F61-D874272B6815}" type="presOf" srcId="{5A8878BB-FAC4-49F9-8C60-99B88A22A976}" destId="{9E34127D-74A7-4FDB-B176-9D20BADCBF2F}" srcOrd="0" destOrd="0" presId="urn:microsoft.com/office/officeart/2005/8/layout/vProcess5"/>
    <dgm:cxn modelId="{300986F0-FC5A-4AF7-90C0-596E87AE78AF}" type="presOf" srcId="{DBCD2B6D-4B5A-40D8-9CE8-2B6452395953}" destId="{691CBED4-75F1-4B2A-97DC-000554C93274}" srcOrd="0" destOrd="0" presId="urn:microsoft.com/office/officeart/2005/8/layout/vProcess5"/>
    <dgm:cxn modelId="{62681420-F57C-4F0B-9C60-DD0B1ED00650}" type="presParOf" srcId="{DD433A23-3E6A-49C9-8F62-EC27A15BF44C}" destId="{C0029947-C13C-4EDF-8CD5-330FCE8159B7}" srcOrd="0" destOrd="0" presId="urn:microsoft.com/office/officeart/2005/8/layout/vProcess5"/>
    <dgm:cxn modelId="{FDBCC798-8EE0-4802-AA62-A68D5FA273CD}" type="presParOf" srcId="{DD433A23-3E6A-49C9-8F62-EC27A15BF44C}" destId="{BE66B93E-388A-4CE2-B0DD-DD069136E092}" srcOrd="1" destOrd="0" presId="urn:microsoft.com/office/officeart/2005/8/layout/vProcess5"/>
    <dgm:cxn modelId="{3DD1C79E-4542-4FDC-96D9-6D4D873A581B}" type="presParOf" srcId="{DD433A23-3E6A-49C9-8F62-EC27A15BF44C}" destId="{691CBED4-75F1-4B2A-97DC-000554C93274}" srcOrd="2" destOrd="0" presId="urn:microsoft.com/office/officeart/2005/8/layout/vProcess5"/>
    <dgm:cxn modelId="{7E2A648C-A372-43A0-AC3B-FD88EA5CCD15}" type="presParOf" srcId="{DD433A23-3E6A-49C9-8F62-EC27A15BF44C}" destId="{0D6A6B17-2963-4302-9B4B-EB1FE6705797}" srcOrd="3" destOrd="0" presId="urn:microsoft.com/office/officeart/2005/8/layout/vProcess5"/>
    <dgm:cxn modelId="{1CBD5190-C79F-4645-9B9C-10F4D5462925}" type="presParOf" srcId="{DD433A23-3E6A-49C9-8F62-EC27A15BF44C}" destId="{7465BA5F-A97B-4DE7-8AE3-1E165C62133C}" srcOrd="4" destOrd="0" presId="urn:microsoft.com/office/officeart/2005/8/layout/vProcess5"/>
    <dgm:cxn modelId="{5A17B423-903F-4B56-A9C0-F20ABFE3C7AC}" type="presParOf" srcId="{DD433A23-3E6A-49C9-8F62-EC27A15BF44C}" destId="{E433DE0A-8FB3-4093-A7BF-802226CF173E}" srcOrd="5" destOrd="0" presId="urn:microsoft.com/office/officeart/2005/8/layout/vProcess5"/>
    <dgm:cxn modelId="{45BA2443-F8B6-4865-AB2A-F21563F157DA}" type="presParOf" srcId="{DD433A23-3E6A-49C9-8F62-EC27A15BF44C}" destId="{DD085C09-BB9C-45A4-8818-75642ECA968C}" srcOrd="6" destOrd="0" presId="urn:microsoft.com/office/officeart/2005/8/layout/vProcess5"/>
    <dgm:cxn modelId="{B5AE0A6A-2129-46D1-BDC8-C8020DCE57FD}" type="presParOf" srcId="{DD433A23-3E6A-49C9-8F62-EC27A15BF44C}" destId="{1BBD6643-6DB3-4E11-BC63-A67B2465A4A4}" srcOrd="7" destOrd="0" presId="urn:microsoft.com/office/officeart/2005/8/layout/vProcess5"/>
    <dgm:cxn modelId="{0F3184C5-D2B2-4576-B619-331F533B90AA}" type="presParOf" srcId="{DD433A23-3E6A-49C9-8F62-EC27A15BF44C}" destId="{748A8C5C-E80F-487F-AF45-ABC4F46A2D20}" srcOrd="8" destOrd="0" presId="urn:microsoft.com/office/officeart/2005/8/layout/vProcess5"/>
    <dgm:cxn modelId="{10E5E694-6CEA-4DD4-B685-C15AA0D88E7C}" type="presParOf" srcId="{DD433A23-3E6A-49C9-8F62-EC27A15BF44C}" destId="{9E34127D-74A7-4FDB-B176-9D20BADCBF2F}" srcOrd="9" destOrd="0" presId="urn:microsoft.com/office/officeart/2005/8/layout/vProcess5"/>
    <dgm:cxn modelId="{C6BB6E7D-A54D-4990-9516-095FDA6721C2}" type="presParOf" srcId="{DD433A23-3E6A-49C9-8F62-EC27A15BF44C}" destId="{28EE4647-99C7-4DDA-A95E-8ABE42CD868B}" srcOrd="10" destOrd="0" presId="urn:microsoft.com/office/officeart/2005/8/layout/vProcess5"/>
    <dgm:cxn modelId="{C1C9D6A4-D2A2-4BFC-A6CF-F2B77670B3CD}" type="presParOf" srcId="{DD433A23-3E6A-49C9-8F62-EC27A15BF44C}" destId="{B0BA77C6-9236-4A1E-8330-BA4A157A9D5C}" srcOrd="11" destOrd="0" presId="urn:microsoft.com/office/officeart/2005/8/layout/vProcess5"/>
    <dgm:cxn modelId="{224B9949-DCFE-4DFB-AA4D-7A09B97D8A93}" type="presParOf" srcId="{DD433A23-3E6A-49C9-8F62-EC27A15BF44C}" destId="{7C57A276-F7CF-42B2-B489-B8E14F993C67}" srcOrd="12" destOrd="0" presId="urn:microsoft.com/office/officeart/2005/8/layout/vProcess5"/>
    <dgm:cxn modelId="{18702C86-F3F2-441F-B4DB-A3469D459442}" type="presParOf" srcId="{DD433A23-3E6A-49C9-8F62-EC27A15BF44C}" destId="{901E7AC0-8E4E-4BA2-8A49-722484BB117B}" srcOrd="13" destOrd="0" presId="urn:microsoft.com/office/officeart/2005/8/layout/vProcess5"/>
    <dgm:cxn modelId="{EB55DDE0-F4C5-4868-9A7D-F4A7C1F2E0B1}" type="presParOf" srcId="{DD433A23-3E6A-49C9-8F62-EC27A15BF44C}" destId="{B70D5D1B-35A7-4278-BFE7-F5994CB76899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D6D2D5C-D112-446F-A2A4-6152B78DCE5C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DF20B5-C3A3-4D38-87D9-6D730625F83C}">
      <dgm:prSet/>
      <dgm:spPr/>
      <dgm:t>
        <a:bodyPr/>
        <a:lstStyle/>
        <a:p>
          <a:pPr rtl="0"/>
          <a:r>
            <a:rPr lang="en-US" b="0" dirty="0">
              <a:latin typeface="Proxima Nova Bl"/>
            </a:rPr>
            <a:t>Limited</a:t>
          </a:r>
          <a:r>
            <a:rPr lang="en-US" b="0" dirty="0"/>
            <a:t> to a single </a:t>
          </a:r>
          <a:r>
            <a:rPr lang="en-US" b="0" dirty="0">
              <a:latin typeface="Proxima Nova Bl"/>
            </a:rPr>
            <a:t>GPU that dictates </a:t>
          </a:r>
          <a:r>
            <a:rPr lang="en-US" b="0" dirty="0"/>
            <a:t>scaling by available VRAM on the GPU</a:t>
          </a:r>
        </a:p>
      </dgm:t>
    </dgm:pt>
    <dgm:pt modelId="{1F134EAC-CD00-4DB3-AE7C-5BC76B677330}" type="parTrans" cxnId="{058D0F71-6447-4E5F-8908-9A585C4DA7DB}">
      <dgm:prSet/>
      <dgm:spPr/>
      <dgm:t>
        <a:bodyPr/>
        <a:lstStyle/>
        <a:p>
          <a:endParaRPr lang="en-US"/>
        </a:p>
      </dgm:t>
    </dgm:pt>
    <dgm:pt modelId="{FF0DA30B-0388-4E19-859D-DE736D96D3EF}" type="sibTrans" cxnId="{058D0F71-6447-4E5F-8908-9A585C4DA7DB}">
      <dgm:prSet/>
      <dgm:spPr/>
      <dgm:t>
        <a:bodyPr/>
        <a:lstStyle/>
        <a:p>
          <a:endParaRPr lang="en-US"/>
        </a:p>
      </dgm:t>
    </dgm:pt>
    <dgm:pt modelId="{38E430DA-A453-49D2-8872-C697A7F629E2}">
      <dgm:prSet phldr="0"/>
      <dgm:spPr/>
      <dgm:t>
        <a:bodyPr/>
        <a:lstStyle/>
        <a:p>
          <a:r>
            <a:rPr lang="en-US" dirty="0">
              <a:latin typeface="Proxima Nova Bl"/>
            </a:rPr>
            <a:t>Memory overflow error for larger graphs</a:t>
          </a:r>
          <a:endParaRPr lang="en-US" dirty="0"/>
        </a:p>
      </dgm:t>
    </dgm:pt>
    <dgm:pt modelId="{B453A196-E7C1-446E-80DE-001A3FB75D58}" type="parTrans" cxnId="{573A570D-844C-431E-8185-D726C0475329}">
      <dgm:prSet/>
      <dgm:spPr/>
      <dgm:t>
        <a:bodyPr/>
        <a:lstStyle/>
        <a:p>
          <a:endParaRPr lang="en-US"/>
        </a:p>
      </dgm:t>
    </dgm:pt>
    <dgm:pt modelId="{8F5EDA4A-39CA-4C35-8EEE-0E78A8C91203}" type="sibTrans" cxnId="{573A570D-844C-431E-8185-D726C0475329}">
      <dgm:prSet/>
      <dgm:spPr/>
      <dgm:t>
        <a:bodyPr/>
        <a:lstStyle/>
        <a:p>
          <a:endParaRPr lang="en-US"/>
        </a:p>
      </dgm:t>
    </dgm:pt>
    <dgm:pt modelId="{C283E7FF-C3B2-493A-99E7-B09662888724}" type="pres">
      <dgm:prSet presAssocID="{2D6D2D5C-D112-446F-A2A4-6152B78DCE5C}" presName="vert0" presStyleCnt="0">
        <dgm:presLayoutVars>
          <dgm:dir/>
          <dgm:animOne val="branch"/>
          <dgm:animLvl val="lvl"/>
        </dgm:presLayoutVars>
      </dgm:prSet>
      <dgm:spPr/>
    </dgm:pt>
    <dgm:pt modelId="{95C940A1-400B-4182-8C6D-45187632C895}" type="pres">
      <dgm:prSet presAssocID="{5EDF20B5-C3A3-4D38-87D9-6D730625F83C}" presName="thickLine" presStyleLbl="alignNode1" presStyleIdx="0" presStyleCnt="2"/>
      <dgm:spPr/>
    </dgm:pt>
    <dgm:pt modelId="{0BC5D889-A678-4540-B48C-F674C0920A6A}" type="pres">
      <dgm:prSet presAssocID="{5EDF20B5-C3A3-4D38-87D9-6D730625F83C}" presName="horz1" presStyleCnt="0"/>
      <dgm:spPr/>
    </dgm:pt>
    <dgm:pt modelId="{072CEEE3-4DE2-442B-B58E-D410452FDFB9}" type="pres">
      <dgm:prSet presAssocID="{5EDF20B5-C3A3-4D38-87D9-6D730625F83C}" presName="tx1" presStyleLbl="revTx" presStyleIdx="0" presStyleCnt="2"/>
      <dgm:spPr/>
    </dgm:pt>
    <dgm:pt modelId="{950305D3-2343-4996-BB99-B039A59EAEB4}" type="pres">
      <dgm:prSet presAssocID="{5EDF20B5-C3A3-4D38-87D9-6D730625F83C}" presName="vert1" presStyleCnt="0"/>
      <dgm:spPr/>
    </dgm:pt>
    <dgm:pt modelId="{9F371CA5-2613-4598-A461-47F549493762}" type="pres">
      <dgm:prSet presAssocID="{38E430DA-A453-49D2-8872-C697A7F629E2}" presName="thickLine" presStyleLbl="alignNode1" presStyleIdx="1" presStyleCnt="2"/>
      <dgm:spPr/>
    </dgm:pt>
    <dgm:pt modelId="{B3FE9A7C-C2EC-4CA2-A55E-1E8E2DDD0BC2}" type="pres">
      <dgm:prSet presAssocID="{38E430DA-A453-49D2-8872-C697A7F629E2}" presName="horz1" presStyleCnt="0"/>
      <dgm:spPr/>
    </dgm:pt>
    <dgm:pt modelId="{809251D2-A950-4D98-A5C0-77902850F2F2}" type="pres">
      <dgm:prSet presAssocID="{38E430DA-A453-49D2-8872-C697A7F629E2}" presName="tx1" presStyleLbl="revTx" presStyleIdx="1" presStyleCnt="2"/>
      <dgm:spPr/>
    </dgm:pt>
    <dgm:pt modelId="{04EC96E3-9363-4AB2-951D-D20080CCF892}" type="pres">
      <dgm:prSet presAssocID="{38E430DA-A453-49D2-8872-C697A7F629E2}" presName="vert1" presStyleCnt="0"/>
      <dgm:spPr/>
    </dgm:pt>
  </dgm:ptLst>
  <dgm:cxnLst>
    <dgm:cxn modelId="{573A570D-844C-431E-8185-D726C0475329}" srcId="{2D6D2D5C-D112-446F-A2A4-6152B78DCE5C}" destId="{38E430DA-A453-49D2-8872-C697A7F629E2}" srcOrd="1" destOrd="0" parTransId="{B453A196-E7C1-446E-80DE-001A3FB75D58}" sibTransId="{8F5EDA4A-39CA-4C35-8EEE-0E78A8C91203}"/>
    <dgm:cxn modelId="{F1101F63-0850-4B46-A1E5-27229FF20E28}" type="presOf" srcId="{38E430DA-A453-49D2-8872-C697A7F629E2}" destId="{809251D2-A950-4D98-A5C0-77902850F2F2}" srcOrd="0" destOrd="0" presId="urn:microsoft.com/office/officeart/2008/layout/LinedList"/>
    <dgm:cxn modelId="{058D0F71-6447-4E5F-8908-9A585C4DA7DB}" srcId="{2D6D2D5C-D112-446F-A2A4-6152B78DCE5C}" destId="{5EDF20B5-C3A3-4D38-87D9-6D730625F83C}" srcOrd="0" destOrd="0" parTransId="{1F134EAC-CD00-4DB3-AE7C-5BC76B677330}" sibTransId="{FF0DA30B-0388-4E19-859D-DE736D96D3EF}"/>
    <dgm:cxn modelId="{F60CA67F-3B85-499A-AFD3-B3BF217D3671}" type="presOf" srcId="{2D6D2D5C-D112-446F-A2A4-6152B78DCE5C}" destId="{C283E7FF-C3B2-493A-99E7-B09662888724}" srcOrd="0" destOrd="0" presId="urn:microsoft.com/office/officeart/2008/layout/LinedList"/>
    <dgm:cxn modelId="{623AA3E3-7C18-4BC0-81B7-B68D8F485391}" type="presOf" srcId="{5EDF20B5-C3A3-4D38-87D9-6D730625F83C}" destId="{072CEEE3-4DE2-442B-B58E-D410452FDFB9}" srcOrd="0" destOrd="0" presId="urn:microsoft.com/office/officeart/2008/layout/LinedList"/>
    <dgm:cxn modelId="{64595EB7-3C6A-4FEB-9F6F-5EED5978E178}" type="presParOf" srcId="{C283E7FF-C3B2-493A-99E7-B09662888724}" destId="{95C940A1-400B-4182-8C6D-45187632C895}" srcOrd="0" destOrd="0" presId="urn:microsoft.com/office/officeart/2008/layout/LinedList"/>
    <dgm:cxn modelId="{D50091AC-EAC3-4DED-B1D1-D9C1C73C862C}" type="presParOf" srcId="{C283E7FF-C3B2-493A-99E7-B09662888724}" destId="{0BC5D889-A678-4540-B48C-F674C0920A6A}" srcOrd="1" destOrd="0" presId="urn:microsoft.com/office/officeart/2008/layout/LinedList"/>
    <dgm:cxn modelId="{5C03D4AF-D61B-4452-9260-55D073E6F08B}" type="presParOf" srcId="{0BC5D889-A678-4540-B48C-F674C0920A6A}" destId="{072CEEE3-4DE2-442B-B58E-D410452FDFB9}" srcOrd="0" destOrd="0" presId="urn:microsoft.com/office/officeart/2008/layout/LinedList"/>
    <dgm:cxn modelId="{BECF7A73-8420-4206-A7AA-BF9969182066}" type="presParOf" srcId="{0BC5D889-A678-4540-B48C-F674C0920A6A}" destId="{950305D3-2343-4996-BB99-B039A59EAEB4}" srcOrd="1" destOrd="0" presId="urn:microsoft.com/office/officeart/2008/layout/LinedList"/>
    <dgm:cxn modelId="{4CC5F21F-FD80-415A-9642-CD3E8E70600E}" type="presParOf" srcId="{C283E7FF-C3B2-493A-99E7-B09662888724}" destId="{9F371CA5-2613-4598-A461-47F549493762}" srcOrd="2" destOrd="0" presId="urn:microsoft.com/office/officeart/2008/layout/LinedList"/>
    <dgm:cxn modelId="{AB0C06D4-2491-447E-B11B-FB75240EC8A5}" type="presParOf" srcId="{C283E7FF-C3B2-493A-99E7-B09662888724}" destId="{B3FE9A7C-C2EC-4CA2-A55E-1E8E2DDD0BC2}" srcOrd="3" destOrd="0" presId="urn:microsoft.com/office/officeart/2008/layout/LinedList"/>
    <dgm:cxn modelId="{BBCB4B3F-AA7B-4B6F-9C06-A4D64E1503B2}" type="presParOf" srcId="{B3FE9A7C-C2EC-4CA2-A55E-1E8E2DDD0BC2}" destId="{809251D2-A950-4D98-A5C0-77902850F2F2}" srcOrd="0" destOrd="0" presId="urn:microsoft.com/office/officeart/2008/layout/LinedList"/>
    <dgm:cxn modelId="{929362A4-5AB9-47CA-B469-2EFFF1E80BB7}" type="presParOf" srcId="{B3FE9A7C-C2EC-4CA2-A55E-1E8E2DDD0BC2}" destId="{04EC96E3-9363-4AB2-951D-D20080CCF89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65FA58-C91B-44A7-9582-C0296AE6B7C5}">
      <dsp:nvSpPr>
        <dsp:cNvPr id="0" name=""/>
        <dsp:cNvSpPr/>
      </dsp:nvSpPr>
      <dsp:spPr>
        <a:xfrm>
          <a:off x="607855" y="934293"/>
          <a:ext cx="1450618" cy="1450618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049DDE-1EDF-4A68-A044-DE52E1554B67}">
      <dsp:nvSpPr>
        <dsp:cNvPr id="0" name=""/>
        <dsp:cNvSpPr/>
      </dsp:nvSpPr>
      <dsp:spPr>
        <a:xfrm>
          <a:off x="917003" y="1243441"/>
          <a:ext cx="832321" cy="8323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CA72BE-B8DD-472C-BD9C-28AF8F444271}">
      <dsp:nvSpPr>
        <dsp:cNvPr id="0" name=""/>
        <dsp:cNvSpPr/>
      </dsp:nvSpPr>
      <dsp:spPr>
        <a:xfrm>
          <a:off x="144133" y="2836743"/>
          <a:ext cx="23780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0" i="0" kern="1200"/>
            <a:t>Combine data from multiple tables</a:t>
          </a:r>
          <a:endParaRPr lang="en-US" sz="1800" kern="1200"/>
        </a:p>
      </dsp:txBody>
      <dsp:txXfrm>
        <a:off x="144133" y="2836743"/>
        <a:ext cx="2378062" cy="720000"/>
      </dsp:txXfrm>
    </dsp:sp>
    <dsp:sp modelId="{7F4DF6ED-446E-4B9E-BF10-64553A76AA80}">
      <dsp:nvSpPr>
        <dsp:cNvPr id="0" name=""/>
        <dsp:cNvSpPr/>
      </dsp:nvSpPr>
      <dsp:spPr>
        <a:xfrm>
          <a:off x="3402079" y="934293"/>
          <a:ext cx="1450618" cy="1450618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BB4480-2C05-479A-8431-4BE4EE99DE98}">
      <dsp:nvSpPr>
        <dsp:cNvPr id="0" name=""/>
        <dsp:cNvSpPr/>
      </dsp:nvSpPr>
      <dsp:spPr>
        <a:xfrm>
          <a:off x="3711227" y="1243441"/>
          <a:ext cx="832321" cy="8323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747FE9-E2C0-41D7-84D0-53A6EF217F6D}">
      <dsp:nvSpPr>
        <dsp:cNvPr id="0" name=""/>
        <dsp:cNvSpPr/>
      </dsp:nvSpPr>
      <dsp:spPr>
        <a:xfrm>
          <a:off x="2938357" y="2836743"/>
          <a:ext cx="23780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0" i="0" kern="1200"/>
            <a:t>Find patterns in data</a:t>
          </a:r>
          <a:endParaRPr lang="en-US" sz="1800" kern="1200"/>
        </a:p>
      </dsp:txBody>
      <dsp:txXfrm>
        <a:off x="2938357" y="2836743"/>
        <a:ext cx="2378062" cy="720000"/>
      </dsp:txXfrm>
    </dsp:sp>
    <dsp:sp modelId="{EE5D8817-340E-458E-9F14-99A94DAC10A9}">
      <dsp:nvSpPr>
        <dsp:cNvPr id="0" name=""/>
        <dsp:cNvSpPr/>
      </dsp:nvSpPr>
      <dsp:spPr>
        <a:xfrm>
          <a:off x="6196302" y="934293"/>
          <a:ext cx="1450618" cy="1450618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3DBD23-CB6C-42AF-A568-19A05838599A}">
      <dsp:nvSpPr>
        <dsp:cNvPr id="0" name=""/>
        <dsp:cNvSpPr/>
      </dsp:nvSpPr>
      <dsp:spPr>
        <a:xfrm>
          <a:off x="6505450" y="1243441"/>
          <a:ext cx="832321" cy="8323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363FC1-2A00-484E-8CC1-D2832D78BE39}">
      <dsp:nvSpPr>
        <dsp:cNvPr id="0" name=""/>
        <dsp:cNvSpPr/>
      </dsp:nvSpPr>
      <dsp:spPr>
        <a:xfrm>
          <a:off x="5732580" y="2836743"/>
          <a:ext cx="23780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0" i="0" kern="1200"/>
            <a:t>Clean data</a:t>
          </a:r>
          <a:endParaRPr lang="en-US" sz="1800" kern="1200"/>
        </a:p>
      </dsp:txBody>
      <dsp:txXfrm>
        <a:off x="5732580" y="2836743"/>
        <a:ext cx="2378062" cy="720000"/>
      </dsp:txXfrm>
    </dsp:sp>
    <dsp:sp modelId="{3F17EB09-1924-4E09-B1DF-9F4DA6723E4E}">
      <dsp:nvSpPr>
        <dsp:cNvPr id="0" name=""/>
        <dsp:cNvSpPr/>
      </dsp:nvSpPr>
      <dsp:spPr>
        <a:xfrm>
          <a:off x="8990526" y="934293"/>
          <a:ext cx="1450618" cy="1450618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02BDEC-2642-4236-BEE1-4548214A88BF}">
      <dsp:nvSpPr>
        <dsp:cNvPr id="0" name=""/>
        <dsp:cNvSpPr/>
      </dsp:nvSpPr>
      <dsp:spPr>
        <a:xfrm>
          <a:off x="9299674" y="1243441"/>
          <a:ext cx="832321" cy="83232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21456F-91F5-4113-8A93-814BE541126A}">
      <dsp:nvSpPr>
        <dsp:cNvPr id="0" name=""/>
        <dsp:cNvSpPr/>
      </dsp:nvSpPr>
      <dsp:spPr>
        <a:xfrm>
          <a:off x="8526803" y="2836743"/>
          <a:ext cx="23780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b="0" i="0" kern="1200"/>
            <a:t>Create new data sets</a:t>
          </a:r>
          <a:endParaRPr lang="en-US" sz="1800" kern="1200"/>
        </a:p>
      </dsp:txBody>
      <dsp:txXfrm>
        <a:off x="8526803" y="2836743"/>
        <a:ext cx="237806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B5AE0A-7E73-45F4-9F79-11D8C41F0B7C}">
      <dsp:nvSpPr>
        <dsp:cNvPr id="0" name=""/>
        <dsp:cNvSpPr/>
      </dsp:nvSpPr>
      <dsp:spPr>
        <a:xfrm>
          <a:off x="0" y="2710578"/>
          <a:ext cx="11049000" cy="17784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 dirty="0">
              <a:latin typeface="Proxima Nova Bl"/>
            </a:rPr>
            <a:t>NLJ is suitable for small dataset</a:t>
          </a:r>
          <a:br>
            <a:rPr lang="en-US" sz="2900" b="0" i="0" kern="1200" dirty="0">
              <a:latin typeface="Proxima Nova Bl"/>
            </a:rPr>
          </a:br>
          <a:r>
            <a:rPr lang="en-US" sz="2900" b="0" i="0" kern="1200" dirty="0">
              <a:latin typeface="Proxima Nova Bl"/>
            </a:rPr>
            <a:t>SMJ is efficient with pre-sorted data</a:t>
          </a:r>
          <a:br>
            <a:rPr lang="en-US" sz="2900" b="0" i="0" kern="1200" dirty="0">
              <a:latin typeface="Proxima Nova Bl"/>
            </a:rPr>
          </a:br>
          <a:r>
            <a:rPr lang="en-US" sz="2900" b="0" i="0" kern="1200" dirty="0">
              <a:latin typeface="Proxima Nova Bl"/>
            </a:rPr>
            <a:t>HJ works on unsorted datasets through hash-based partitioning</a:t>
          </a:r>
        </a:p>
      </dsp:txBody>
      <dsp:txXfrm>
        <a:off x="0" y="2710578"/>
        <a:ext cx="11049000" cy="1778433"/>
      </dsp:txXfrm>
    </dsp:sp>
    <dsp:sp modelId="{C2F90538-D42F-4930-969F-24C8FF1389B8}">
      <dsp:nvSpPr>
        <dsp:cNvPr id="0" name=""/>
        <dsp:cNvSpPr/>
      </dsp:nvSpPr>
      <dsp:spPr>
        <a:xfrm rot="10800000">
          <a:off x="0" y="2025"/>
          <a:ext cx="11049000" cy="2735230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Common Algorithms</a:t>
          </a:r>
        </a:p>
      </dsp:txBody>
      <dsp:txXfrm rot="-10800000">
        <a:off x="0" y="2025"/>
        <a:ext cx="11049000" cy="960065"/>
      </dsp:txXfrm>
    </dsp:sp>
    <dsp:sp modelId="{1B871D06-D18F-4F17-8B76-C3A18636C9F9}">
      <dsp:nvSpPr>
        <dsp:cNvPr id="0" name=""/>
        <dsp:cNvSpPr/>
      </dsp:nvSpPr>
      <dsp:spPr>
        <a:xfrm>
          <a:off x="5395" y="962090"/>
          <a:ext cx="3679403" cy="81783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35560" rIns="199136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Nested Loop Join (NLJ)</a:t>
          </a:r>
        </a:p>
      </dsp:txBody>
      <dsp:txXfrm>
        <a:off x="5395" y="962090"/>
        <a:ext cx="3679403" cy="817833"/>
      </dsp:txXfrm>
    </dsp:sp>
    <dsp:sp modelId="{44BE531F-4855-4167-B2FE-C1554EC40F05}">
      <dsp:nvSpPr>
        <dsp:cNvPr id="0" name=""/>
        <dsp:cNvSpPr/>
      </dsp:nvSpPr>
      <dsp:spPr>
        <a:xfrm>
          <a:off x="3684798" y="962090"/>
          <a:ext cx="3679403" cy="81783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35560" rIns="199136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/>
            <a:t>Sort-Merge Join (SMJ)</a:t>
          </a:r>
          <a:endParaRPr lang="en-US" sz="2800" kern="1200" dirty="0"/>
        </a:p>
      </dsp:txBody>
      <dsp:txXfrm>
        <a:off x="3684798" y="962090"/>
        <a:ext cx="3679403" cy="817833"/>
      </dsp:txXfrm>
    </dsp:sp>
    <dsp:sp modelId="{63423F4F-932A-4CB9-886B-D10BB0A63AD6}">
      <dsp:nvSpPr>
        <dsp:cNvPr id="0" name=""/>
        <dsp:cNvSpPr/>
      </dsp:nvSpPr>
      <dsp:spPr>
        <a:xfrm>
          <a:off x="7364201" y="962090"/>
          <a:ext cx="3679403" cy="81783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35560" rIns="199136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Proxima Nova Bl"/>
            </a:rPr>
            <a:t>Hash</a:t>
          </a:r>
          <a:r>
            <a:rPr lang="en-US" sz="2800" b="0" i="0" kern="1200" dirty="0"/>
            <a:t> Join (HJ)</a:t>
          </a:r>
          <a:endParaRPr lang="en-US" sz="2800" kern="1200" dirty="0"/>
        </a:p>
      </dsp:txBody>
      <dsp:txXfrm>
        <a:off x="7364201" y="962090"/>
        <a:ext cx="3679403" cy="8178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EC5EC7-950F-4804-9444-32B2752756E2}">
      <dsp:nvSpPr>
        <dsp:cNvPr id="0" name=""/>
        <dsp:cNvSpPr/>
      </dsp:nvSpPr>
      <dsp:spPr>
        <a:xfrm>
          <a:off x="5752" y="487968"/>
          <a:ext cx="2629121" cy="6572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 err="1"/>
            <a:t>cuDF</a:t>
          </a:r>
          <a:endParaRPr lang="en-US" sz="3900" kern="1200" dirty="0"/>
        </a:p>
      </dsp:txBody>
      <dsp:txXfrm>
        <a:off x="25003" y="507219"/>
        <a:ext cx="2590619" cy="618778"/>
      </dsp:txXfrm>
    </dsp:sp>
    <dsp:sp modelId="{551CAA23-FFC0-4927-9D58-5FC401399288}">
      <dsp:nvSpPr>
        <dsp:cNvPr id="0" name=""/>
        <dsp:cNvSpPr/>
      </dsp:nvSpPr>
      <dsp:spPr>
        <a:xfrm rot="5400000">
          <a:off x="1262801" y="1202760"/>
          <a:ext cx="115024" cy="115024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984CA3B-D86E-48BB-9F8A-0FE3FD9EBEDC}">
      <dsp:nvSpPr>
        <dsp:cNvPr id="0" name=""/>
        <dsp:cNvSpPr/>
      </dsp:nvSpPr>
      <dsp:spPr>
        <a:xfrm>
          <a:off x="5752" y="1375296"/>
          <a:ext cx="2629121" cy="65728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Started with CPU and GPU based Python libraries </a:t>
          </a:r>
        </a:p>
      </dsp:txBody>
      <dsp:txXfrm>
        <a:off x="25003" y="1394547"/>
        <a:ext cx="2590619" cy="618778"/>
      </dsp:txXfrm>
    </dsp:sp>
    <dsp:sp modelId="{3D6AA936-3BCD-4FD3-B5AD-B07D5208F6AB}">
      <dsp:nvSpPr>
        <dsp:cNvPr id="0" name=""/>
        <dsp:cNvSpPr/>
      </dsp:nvSpPr>
      <dsp:spPr>
        <a:xfrm rot="5400000">
          <a:off x="1262801" y="2090089"/>
          <a:ext cx="115024" cy="115024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E0EAE6D-370D-48AD-A27C-E9B837A72277}">
      <dsp:nvSpPr>
        <dsp:cNvPr id="0" name=""/>
        <dsp:cNvSpPr/>
      </dsp:nvSpPr>
      <dsp:spPr>
        <a:xfrm>
          <a:off x="5752" y="2262625"/>
          <a:ext cx="2629121" cy="65728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Compare GPU capabilities for iterative join operations</a:t>
          </a:r>
        </a:p>
      </dsp:txBody>
      <dsp:txXfrm>
        <a:off x="25003" y="2281876"/>
        <a:ext cx="2590619" cy="618778"/>
      </dsp:txXfrm>
    </dsp:sp>
    <dsp:sp modelId="{889D6539-7F4F-46FD-B7BD-0B92A9FA62E7}">
      <dsp:nvSpPr>
        <dsp:cNvPr id="0" name=""/>
        <dsp:cNvSpPr/>
      </dsp:nvSpPr>
      <dsp:spPr>
        <a:xfrm>
          <a:off x="3002950" y="487968"/>
          <a:ext cx="2629121" cy="6572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 err="1"/>
            <a:t>GPUJoin</a:t>
          </a:r>
          <a:endParaRPr lang="en-US" sz="3900" kern="1200" dirty="0"/>
        </a:p>
      </dsp:txBody>
      <dsp:txXfrm>
        <a:off x="3022201" y="507219"/>
        <a:ext cx="2590619" cy="618778"/>
      </dsp:txXfrm>
    </dsp:sp>
    <dsp:sp modelId="{830570D3-6418-4DC3-A78D-DFCAE73F7C62}">
      <dsp:nvSpPr>
        <dsp:cNvPr id="0" name=""/>
        <dsp:cNvSpPr/>
      </dsp:nvSpPr>
      <dsp:spPr>
        <a:xfrm rot="5400000">
          <a:off x="4259999" y="1202760"/>
          <a:ext cx="115024" cy="115024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DE54D3-D808-4D4C-ACDA-1376AEA785E1}">
      <dsp:nvSpPr>
        <dsp:cNvPr id="0" name=""/>
        <dsp:cNvSpPr/>
      </dsp:nvSpPr>
      <dsp:spPr>
        <a:xfrm>
          <a:off x="3002950" y="1375296"/>
          <a:ext cx="2629121" cy="65728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Relational Algebra (RA) operations using CUDA</a:t>
          </a:r>
        </a:p>
      </dsp:txBody>
      <dsp:txXfrm>
        <a:off x="3022201" y="1394547"/>
        <a:ext cx="2590619" cy="618778"/>
      </dsp:txXfrm>
    </dsp:sp>
    <dsp:sp modelId="{3E9B25C0-0ED3-4275-88E1-AF6410AE15DD}">
      <dsp:nvSpPr>
        <dsp:cNvPr id="0" name=""/>
        <dsp:cNvSpPr/>
      </dsp:nvSpPr>
      <dsp:spPr>
        <a:xfrm rot="5400000">
          <a:off x="4259999" y="2090089"/>
          <a:ext cx="115024" cy="115024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58919C-B43A-4422-AA27-70239D786083}">
      <dsp:nvSpPr>
        <dsp:cNvPr id="0" name=""/>
        <dsp:cNvSpPr/>
      </dsp:nvSpPr>
      <dsp:spPr>
        <a:xfrm>
          <a:off x="3002950" y="2262625"/>
          <a:ext cx="2629121" cy="65728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High performance GPU </a:t>
          </a:r>
          <a:r>
            <a:rPr lang="en-US" sz="1600" kern="1200" dirty="0" err="1"/>
            <a:t>hashtable</a:t>
          </a:r>
          <a:r>
            <a:rPr lang="en-US" sz="1600" kern="1200" dirty="0"/>
            <a:t> for iterative RA</a:t>
          </a:r>
        </a:p>
      </dsp:txBody>
      <dsp:txXfrm>
        <a:off x="3022201" y="2281876"/>
        <a:ext cx="2590619" cy="618778"/>
      </dsp:txXfrm>
    </dsp:sp>
    <dsp:sp modelId="{481726BF-B8A6-4475-988C-FEB4F90F63A3}">
      <dsp:nvSpPr>
        <dsp:cNvPr id="0" name=""/>
        <dsp:cNvSpPr/>
      </dsp:nvSpPr>
      <dsp:spPr>
        <a:xfrm>
          <a:off x="6000149" y="487968"/>
          <a:ext cx="2629121" cy="6572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 err="1"/>
            <a:t>GDLog</a:t>
          </a:r>
          <a:endParaRPr lang="en-US" sz="3900" kern="1200" dirty="0"/>
        </a:p>
      </dsp:txBody>
      <dsp:txXfrm>
        <a:off x="6019400" y="507219"/>
        <a:ext cx="2590619" cy="618778"/>
      </dsp:txXfrm>
    </dsp:sp>
    <dsp:sp modelId="{71814FD4-6731-434D-A315-01F71894C348}">
      <dsp:nvSpPr>
        <dsp:cNvPr id="0" name=""/>
        <dsp:cNvSpPr/>
      </dsp:nvSpPr>
      <dsp:spPr>
        <a:xfrm rot="5400000">
          <a:off x="7257198" y="1202760"/>
          <a:ext cx="115024" cy="115024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A5E28C-1F73-4E54-8B0C-3DC8C92C9A9E}">
      <dsp:nvSpPr>
        <dsp:cNvPr id="0" name=""/>
        <dsp:cNvSpPr/>
      </dsp:nvSpPr>
      <dsp:spPr>
        <a:xfrm>
          <a:off x="6000149" y="1375296"/>
          <a:ext cx="2629121" cy="65728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CUDA based SIMD API for deductive analytics</a:t>
          </a:r>
        </a:p>
      </dsp:txBody>
      <dsp:txXfrm>
        <a:off x="6019400" y="1394547"/>
        <a:ext cx="2590619" cy="618778"/>
      </dsp:txXfrm>
    </dsp:sp>
    <dsp:sp modelId="{5F80D8E1-B7AD-463A-95CA-85F761A132A5}">
      <dsp:nvSpPr>
        <dsp:cNvPr id="0" name=""/>
        <dsp:cNvSpPr/>
      </dsp:nvSpPr>
      <dsp:spPr>
        <a:xfrm rot="5400000">
          <a:off x="7257198" y="2090089"/>
          <a:ext cx="115024" cy="115024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3C5B0C-E45D-4861-984A-10547FC6321E}">
      <dsp:nvSpPr>
        <dsp:cNvPr id="0" name=""/>
        <dsp:cNvSpPr/>
      </dsp:nvSpPr>
      <dsp:spPr>
        <a:xfrm>
          <a:off x="6000149" y="2262625"/>
          <a:ext cx="2629121" cy="65728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Novel Hash-Indexed Sorted Array data structure</a:t>
          </a:r>
        </a:p>
      </dsp:txBody>
      <dsp:txXfrm>
        <a:off x="6019400" y="2281876"/>
        <a:ext cx="2590619" cy="618778"/>
      </dsp:txXfrm>
    </dsp:sp>
    <dsp:sp modelId="{A23F141E-71AC-490A-84A8-5F17791BC338}">
      <dsp:nvSpPr>
        <dsp:cNvPr id="0" name=""/>
        <dsp:cNvSpPr/>
      </dsp:nvSpPr>
      <dsp:spPr>
        <a:xfrm>
          <a:off x="8997348" y="487968"/>
          <a:ext cx="2629121" cy="6572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 err="1"/>
            <a:t>mnmgJoin</a:t>
          </a:r>
          <a:endParaRPr lang="en-US" sz="3900" kern="1200" dirty="0"/>
        </a:p>
      </dsp:txBody>
      <dsp:txXfrm>
        <a:off x="9016599" y="507219"/>
        <a:ext cx="2590619" cy="618778"/>
      </dsp:txXfrm>
    </dsp:sp>
    <dsp:sp modelId="{09916895-3B00-4B4D-8EE8-50E56505729A}">
      <dsp:nvSpPr>
        <dsp:cNvPr id="0" name=""/>
        <dsp:cNvSpPr/>
      </dsp:nvSpPr>
      <dsp:spPr>
        <a:xfrm rot="5400000">
          <a:off x="10254396" y="1202760"/>
          <a:ext cx="115024" cy="115024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AFE8DEB-BADE-45CA-B31A-DE775E194404}">
      <dsp:nvSpPr>
        <dsp:cNvPr id="0" name=""/>
        <dsp:cNvSpPr/>
      </dsp:nvSpPr>
      <dsp:spPr>
        <a:xfrm>
          <a:off x="8997348" y="1375296"/>
          <a:ext cx="2629121" cy="65728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Multi node multi GPU based engine</a:t>
          </a:r>
        </a:p>
      </dsp:txBody>
      <dsp:txXfrm>
        <a:off x="9016599" y="1394547"/>
        <a:ext cx="2590619" cy="618778"/>
      </dsp:txXfrm>
    </dsp:sp>
    <dsp:sp modelId="{D9A23911-FD59-4C57-A2CC-0B3C19968781}">
      <dsp:nvSpPr>
        <dsp:cNvPr id="0" name=""/>
        <dsp:cNvSpPr/>
      </dsp:nvSpPr>
      <dsp:spPr>
        <a:xfrm rot="5400000">
          <a:off x="10254396" y="2090089"/>
          <a:ext cx="115024" cy="115024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D1F1DAC-FE98-4223-8D54-A517E9625FCA}">
      <dsp:nvSpPr>
        <dsp:cNvPr id="0" name=""/>
        <dsp:cNvSpPr/>
      </dsp:nvSpPr>
      <dsp:spPr>
        <a:xfrm>
          <a:off x="8997348" y="2262625"/>
          <a:ext cx="2629121" cy="65728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CUDA + MPI based design (Work in progress )</a:t>
          </a:r>
        </a:p>
      </dsp:txBody>
      <dsp:txXfrm>
        <a:off x="9016599" y="2281876"/>
        <a:ext cx="2590619" cy="6187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66B93E-388A-4CE2-B0DD-DD069136E092}">
      <dsp:nvSpPr>
        <dsp:cNvPr id="0" name=""/>
        <dsp:cNvSpPr/>
      </dsp:nvSpPr>
      <dsp:spPr>
        <a:xfrm>
          <a:off x="0" y="0"/>
          <a:ext cx="8507730" cy="8083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i="0" kern="1200"/>
            <a:t>Open-addressing based hashtable</a:t>
          </a:r>
          <a:endParaRPr lang="en-US" sz="3600" kern="1200"/>
        </a:p>
      </dsp:txBody>
      <dsp:txXfrm>
        <a:off x="23677" y="23677"/>
        <a:ext cx="7540836" cy="761032"/>
      </dsp:txXfrm>
    </dsp:sp>
    <dsp:sp modelId="{691CBED4-75F1-4B2A-97DC-000554C93274}">
      <dsp:nvSpPr>
        <dsp:cNvPr id="0" name=""/>
        <dsp:cNvSpPr/>
      </dsp:nvSpPr>
      <dsp:spPr>
        <a:xfrm>
          <a:off x="635317" y="920662"/>
          <a:ext cx="8507730" cy="8083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i="0" kern="1200"/>
            <a:t>Fuse join and projection</a:t>
          </a:r>
          <a:endParaRPr lang="en-US" sz="3600" kern="1200"/>
        </a:p>
      </dsp:txBody>
      <dsp:txXfrm>
        <a:off x="658994" y="944339"/>
        <a:ext cx="7299607" cy="761032"/>
      </dsp:txXfrm>
    </dsp:sp>
    <dsp:sp modelId="{0D6A6B17-2963-4302-9B4B-EB1FE6705797}">
      <dsp:nvSpPr>
        <dsp:cNvPr id="0" name=""/>
        <dsp:cNvSpPr/>
      </dsp:nvSpPr>
      <dsp:spPr>
        <a:xfrm>
          <a:off x="1270635" y="1841325"/>
          <a:ext cx="8507730" cy="8083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i="0" kern="1200"/>
            <a:t>Sorted results for deduplication</a:t>
          </a:r>
          <a:endParaRPr lang="en-US" sz="3600" kern="1200"/>
        </a:p>
      </dsp:txBody>
      <dsp:txXfrm>
        <a:off x="1294312" y="1865002"/>
        <a:ext cx="7299607" cy="761032"/>
      </dsp:txXfrm>
    </dsp:sp>
    <dsp:sp modelId="{7465BA5F-A97B-4DE7-8AE3-1E165C62133C}">
      <dsp:nvSpPr>
        <dsp:cNvPr id="0" name=""/>
        <dsp:cNvSpPr/>
      </dsp:nvSpPr>
      <dsp:spPr>
        <a:xfrm>
          <a:off x="1905952" y="2761987"/>
          <a:ext cx="8507730" cy="8083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i="0" kern="1200" dirty="0"/>
            <a:t>Pinned memory scheme</a:t>
          </a:r>
          <a:endParaRPr lang="en-US" sz="3600" kern="1200" dirty="0"/>
        </a:p>
      </dsp:txBody>
      <dsp:txXfrm>
        <a:off x="1929629" y="2785664"/>
        <a:ext cx="7299607" cy="761032"/>
      </dsp:txXfrm>
    </dsp:sp>
    <dsp:sp modelId="{E433DE0A-8FB3-4093-A7BF-802226CF173E}">
      <dsp:nvSpPr>
        <dsp:cNvPr id="0" name=""/>
        <dsp:cNvSpPr/>
      </dsp:nvSpPr>
      <dsp:spPr>
        <a:xfrm>
          <a:off x="2541270" y="3682650"/>
          <a:ext cx="8507730" cy="8083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i="0" kern="1200"/>
            <a:t>Intermediate memory clearance</a:t>
          </a:r>
          <a:endParaRPr lang="en-US" sz="3600" kern="1200"/>
        </a:p>
      </dsp:txBody>
      <dsp:txXfrm>
        <a:off x="2564947" y="3706327"/>
        <a:ext cx="7299607" cy="761032"/>
      </dsp:txXfrm>
    </dsp:sp>
    <dsp:sp modelId="{DD085C09-BB9C-45A4-8818-75642ECA968C}">
      <dsp:nvSpPr>
        <dsp:cNvPr id="0" name=""/>
        <dsp:cNvSpPr/>
      </dsp:nvSpPr>
      <dsp:spPr>
        <a:xfrm>
          <a:off x="7982278" y="590571"/>
          <a:ext cx="525451" cy="52545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8100504" y="590571"/>
        <a:ext cx="288999" cy="395402"/>
      </dsp:txXfrm>
    </dsp:sp>
    <dsp:sp modelId="{1BBD6643-6DB3-4E11-BC63-A67B2465A4A4}">
      <dsp:nvSpPr>
        <dsp:cNvPr id="0" name=""/>
        <dsp:cNvSpPr/>
      </dsp:nvSpPr>
      <dsp:spPr>
        <a:xfrm>
          <a:off x="8617596" y="1511233"/>
          <a:ext cx="525451" cy="52545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8735822" y="1511233"/>
        <a:ext cx="288999" cy="395402"/>
      </dsp:txXfrm>
    </dsp:sp>
    <dsp:sp modelId="{748A8C5C-E80F-487F-AF45-ABC4F46A2D20}">
      <dsp:nvSpPr>
        <dsp:cNvPr id="0" name=""/>
        <dsp:cNvSpPr/>
      </dsp:nvSpPr>
      <dsp:spPr>
        <a:xfrm>
          <a:off x="9252913" y="2418423"/>
          <a:ext cx="525451" cy="52545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9371139" y="2418423"/>
        <a:ext cx="288999" cy="395402"/>
      </dsp:txXfrm>
    </dsp:sp>
    <dsp:sp modelId="{9E34127D-74A7-4FDB-B176-9D20BADCBF2F}">
      <dsp:nvSpPr>
        <dsp:cNvPr id="0" name=""/>
        <dsp:cNvSpPr/>
      </dsp:nvSpPr>
      <dsp:spPr>
        <a:xfrm>
          <a:off x="9888231" y="3348068"/>
          <a:ext cx="525451" cy="52545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10006457" y="3348068"/>
        <a:ext cx="288999" cy="3954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C940A1-400B-4182-8C6D-45187632C895}">
      <dsp:nvSpPr>
        <dsp:cNvPr id="0" name=""/>
        <dsp:cNvSpPr/>
      </dsp:nvSpPr>
      <dsp:spPr>
        <a:xfrm>
          <a:off x="0" y="0"/>
          <a:ext cx="68675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2CEEE3-4DE2-442B-B58E-D410452FDFB9}">
      <dsp:nvSpPr>
        <dsp:cNvPr id="0" name=""/>
        <dsp:cNvSpPr/>
      </dsp:nvSpPr>
      <dsp:spPr>
        <a:xfrm>
          <a:off x="0" y="0"/>
          <a:ext cx="6867525" cy="2175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0" kern="1200" dirty="0">
              <a:latin typeface="Proxima Nova Bl"/>
            </a:rPr>
            <a:t>Limited</a:t>
          </a:r>
          <a:r>
            <a:rPr lang="en-US" sz="4100" b="0" kern="1200" dirty="0"/>
            <a:t> to a single </a:t>
          </a:r>
          <a:r>
            <a:rPr lang="en-US" sz="4100" b="0" kern="1200" dirty="0">
              <a:latin typeface="Proxima Nova Bl"/>
            </a:rPr>
            <a:t>GPU that dictates </a:t>
          </a:r>
          <a:r>
            <a:rPr lang="en-US" sz="4100" b="0" kern="1200" dirty="0"/>
            <a:t>scaling by available VRAM on the GPU</a:t>
          </a:r>
        </a:p>
      </dsp:txBody>
      <dsp:txXfrm>
        <a:off x="0" y="0"/>
        <a:ext cx="6867525" cy="2175668"/>
      </dsp:txXfrm>
    </dsp:sp>
    <dsp:sp modelId="{9F371CA5-2613-4598-A461-47F549493762}">
      <dsp:nvSpPr>
        <dsp:cNvPr id="0" name=""/>
        <dsp:cNvSpPr/>
      </dsp:nvSpPr>
      <dsp:spPr>
        <a:xfrm>
          <a:off x="0" y="2175668"/>
          <a:ext cx="68675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9251D2-A950-4D98-A5C0-77902850F2F2}">
      <dsp:nvSpPr>
        <dsp:cNvPr id="0" name=""/>
        <dsp:cNvSpPr/>
      </dsp:nvSpPr>
      <dsp:spPr>
        <a:xfrm>
          <a:off x="0" y="2175668"/>
          <a:ext cx="6867525" cy="2175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>
              <a:latin typeface="Proxima Nova Bl"/>
            </a:rPr>
            <a:t>Memory overflow error for larger graphs</a:t>
          </a:r>
          <a:endParaRPr lang="en-US" sz="4100" kern="1200" dirty="0"/>
        </a:p>
      </dsp:txBody>
      <dsp:txXfrm>
        <a:off x="0" y="2175668"/>
        <a:ext cx="6867525" cy="21756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4A3ED06A-E3B9-0047-8050-B794EA99C6AE}" type="datetimeFigureOut">
              <a:rPr lang="en-US" smtClean="0"/>
              <a:pPr/>
              <a:t>2/16/2024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FCFDF244-9769-4A4F-8A52-7801F8D12EA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365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DF244-9769-4A4F-8A52-7801F8D12EA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83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0A763-AD87-AA06-A150-1C4F9038E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499589-45A0-DE54-8804-9BBF360512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296E6C-C575-49DC-7C99-8CA266929F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1A804-4B59-E8BB-CFF3-D937DB1D0C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DF244-9769-4A4F-8A52-7801F8D12EA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554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DF244-9769-4A4F-8A52-7801F8D12EA0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296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DF244-9769-4A4F-8A52-7801F8D12EA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413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DF244-9769-4A4F-8A52-7801F8D12EA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295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DF244-9769-4A4F-8A52-7801F8D12EA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778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532798-74E8-444A-A934-2294B8EA870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407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Observe up to 21x speedup for string graph</a:t>
            </a:r>
          </a:p>
          <a:p>
            <a:r>
              <a:rPr lang="en-US" dirty="0"/>
              <a:t>Observe 7.6x to 8.4x speedup for random graph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32798-74E8-444A-A934-2294B8EA870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337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DF244-9769-4A4F-8A52-7801F8D12EA0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873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 descr="you must type your ada compliant description here.">
            <a:extLst>
              <a:ext uri="{FF2B5EF4-FFF2-40B4-BE49-F238E27FC236}">
                <a16:creationId xmlns:a16="http://schemas.microsoft.com/office/drawing/2014/main" id="{4FE3EE1A-FE2A-D841-84E7-BEC666CBB2F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803275" y="0"/>
            <a:ext cx="6248908" cy="6874625"/>
          </a:xfrm>
          <a:custGeom>
            <a:avLst/>
            <a:gdLst>
              <a:gd name="connsiteX0" fmla="*/ 0 w 6858000"/>
              <a:gd name="connsiteY0" fmla="*/ 0 h 6858000"/>
              <a:gd name="connsiteX1" fmla="*/ 6858000 w 6858000"/>
              <a:gd name="connsiteY1" fmla="*/ 0 h 6858000"/>
              <a:gd name="connsiteX2" fmla="*/ 6858000 w 6858000"/>
              <a:gd name="connsiteY2" fmla="*/ 6858000 h 6858000"/>
              <a:gd name="connsiteX3" fmla="*/ 0 w 6858000"/>
              <a:gd name="connsiteY3" fmla="*/ 6858000 h 6858000"/>
              <a:gd name="connsiteX4" fmla="*/ 0 w 6858000"/>
              <a:gd name="connsiteY4" fmla="*/ 0 h 6858000"/>
              <a:gd name="connsiteX0" fmla="*/ 0 w 6858000"/>
              <a:gd name="connsiteY0" fmla="*/ 0 h 6858000"/>
              <a:gd name="connsiteX1" fmla="*/ 4862945 w 6858000"/>
              <a:gd name="connsiteY1" fmla="*/ 0 h 6858000"/>
              <a:gd name="connsiteX2" fmla="*/ 6858000 w 6858000"/>
              <a:gd name="connsiteY2" fmla="*/ 6858000 h 6858000"/>
              <a:gd name="connsiteX3" fmla="*/ 0 w 6858000"/>
              <a:gd name="connsiteY3" fmla="*/ 6858000 h 6858000"/>
              <a:gd name="connsiteX4" fmla="*/ 0 w 6858000"/>
              <a:gd name="connsiteY4" fmla="*/ 0 h 6858000"/>
              <a:gd name="connsiteX0" fmla="*/ 0 w 4862945"/>
              <a:gd name="connsiteY0" fmla="*/ 0 h 6874625"/>
              <a:gd name="connsiteX1" fmla="*/ 4862945 w 4862945"/>
              <a:gd name="connsiteY1" fmla="*/ 0 h 6874625"/>
              <a:gd name="connsiteX2" fmla="*/ 4846320 w 4862945"/>
              <a:gd name="connsiteY2" fmla="*/ 6874625 h 6874625"/>
              <a:gd name="connsiteX3" fmla="*/ 0 w 4862945"/>
              <a:gd name="connsiteY3" fmla="*/ 6858000 h 6874625"/>
              <a:gd name="connsiteX4" fmla="*/ 0 w 4862945"/>
              <a:gd name="connsiteY4" fmla="*/ 0 h 6874625"/>
              <a:gd name="connsiteX0" fmla="*/ 0 w 6130182"/>
              <a:gd name="connsiteY0" fmla="*/ 0 h 6874625"/>
              <a:gd name="connsiteX1" fmla="*/ 4862945 w 6130182"/>
              <a:gd name="connsiteY1" fmla="*/ 0 h 6874625"/>
              <a:gd name="connsiteX2" fmla="*/ 4846320 w 6130182"/>
              <a:gd name="connsiteY2" fmla="*/ 6874625 h 6874625"/>
              <a:gd name="connsiteX3" fmla="*/ 0 w 6130182"/>
              <a:gd name="connsiteY3" fmla="*/ 6858000 h 6874625"/>
              <a:gd name="connsiteX4" fmla="*/ 0 w 6130182"/>
              <a:gd name="connsiteY4" fmla="*/ 0 h 6874625"/>
              <a:gd name="connsiteX0" fmla="*/ 0 w 6248908"/>
              <a:gd name="connsiteY0" fmla="*/ 0 h 6874625"/>
              <a:gd name="connsiteX1" fmla="*/ 4862945 w 6248908"/>
              <a:gd name="connsiteY1" fmla="*/ 0 h 6874625"/>
              <a:gd name="connsiteX2" fmla="*/ 4846320 w 6248908"/>
              <a:gd name="connsiteY2" fmla="*/ 6874625 h 6874625"/>
              <a:gd name="connsiteX3" fmla="*/ 0 w 6248908"/>
              <a:gd name="connsiteY3" fmla="*/ 6858000 h 6874625"/>
              <a:gd name="connsiteX4" fmla="*/ 0 w 6248908"/>
              <a:gd name="connsiteY4" fmla="*/ 0 h 687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48908" h="6874625">
                <a:moveTo>
                  <a:pt x="0" y="0"/>
                </a:moveTo>
                <a:lnTo>
                  <a:pt x="4862945" y="0"/>
                </a:lnTo>
                <a:cubicBezTo>
                  <a:pt x="5356167" y="479368"/>
                  <a:pt x="7728066" y="3552305"/>
                  <a:pt x="4846320" y="6874625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C3BE6E7-8A11-8F4B-B8D2-E622A7A189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05008" y="2205037"/>
            <a:ext cx="4920343" cy="1655763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600" b="1">
                <a:solidFill>
                  <a:srgbClr val="001E6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Your presentation title goes here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7644AD0-57F7-094F-A3A4-D5E46E4E56D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05008" y="4099548"/>
            <a:ext cx="4920344" cy="60757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name(s)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F05423-983C-0F42-AD62-09CC5937E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300680"/>
            <a:ext cx="3152330" cy="607572"/>
          </a:xfrm>
          <a:prstGeom prst="rect">
            <a:avLst/>
          </a:prstGeom>
        </p:spPr>
      </p:pic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1B81A75D-6185-754B-94A9-530861CEF5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05008" y="1611477"/>
            <a:ext cx="2902358" cy="2952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400" b="1" cap="all" spc="400" baseline="0">
                <a:solidFill>
                  <a:srgbClr val="D500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 b="1" spc="300">
                <a:solidFill>
                  <a:srgbClr val="D500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9" name="Picture 8" descr="color UIC logo">
            <a:extLst>
              <a:ext uri="{FF2B5EF4-FFF2-40B4-BE49-F238E27FC236}">
                <a16:creationId xmlns:a16="http://schemas.microsoft.com/office/drawing/2014/main" id="{CFA93E4F-6F26-3F4A-B98C-D14E3F97D5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0" y="5300680"/>
            <a:ext cx="3152330" cy="60757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766D111-EABD-934E-9606-C1FAEE903FAC}"/>
              </a:ext>
            </a:extLst>
          </p:cNvPr>
          <p:cNvSpPr txBox="1"/>
          <p:nvPr userDrawn="1"/>
        </p:nvSpPr>
        <p:spPr>
          <a:xfrm>
            <a:off x="2514600" y="-444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0" i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11125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709CDF7-6D7C-E843-B704-0D26734AE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5897" r="80192"/>
          <a:stretch/>
        </p:blipFill>
        <p:spPr>
          <a:xfrm>
            <a:off x="9097108" y="3791960"/>
            <a:ext cx="2414954" cy="2338753"/>
          </a:xfrm>
          <a:prstGeom prst="rect">
            <a:avLst/>
          </a:prstGeom>
        </p:spPr>
      </p:pic>
      <p:sp>
        <p:nvSpPr>
          <p:cNvPr id="9" name="Picture Placeholder 8" descr=" you must type your ADA compliant description here.">
            <a:extLst>
              <a:ext uri="{FF2B5EF4-FFF2-40B4-BE49-F238E27FC236}">
                <a16:creationId xmlns:a16="http://schemas.microsoft.com/office/drawing/2014/main" id="{821B9663-D2FB-0A47-B820-68385720A8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62702" y="1437125"/>
            <a:ext cx="4679887" cy="4218683"/>
          </a:xfrm>
          <a:prstGeom prst="rect">
            <a:avLst/>
          </a:prstGeom>
          <a:pattFill prst="pct20">
            <a:fgClr>
              <a:srgbClr val="D5003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2CF2F6AE-C3BD-8C44-BCE8-28FA6E402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12" name="Tex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DA79375B-0A10-644E-AB71-8BC27B044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5524500" cy="449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339FA9-D484-2141-9711-92A12FFDC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51494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D96AAD-EBAE-3C45-9A74-FE321ADD8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6" t="88158" r="80191" b="1"/>
          <a:stretch/>
        </p:blipFill>
        <p:spPr>
          <a:xfrm rot="5400000">
            <a:off x="11507447" y="2192742"/>
            <a:ext cx="613620" cy="8120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1B2469-2EB4-F84E-A129-5FBD41497F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6" t="88158" r="80191" b="1"/>
          <a:stretch/>
        </p:blipFill>
        <p:spPr>
          <a:xfrm rot="5400000">
            <a:off x="117451" y="2192743"/>
            <a:ext cx="613620" cy="81204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3063953-EAE8-4743-B6C7-C20C322B3A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579" y="430105"/>
            <a:ext cx="11035861" cy="766989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CA3B2DB-E136-9F42-8824-29B39C9C73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70106" y="4108974"/>
            <a:ext cx="2608263" cy="438150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en-US" b="1" dirty="0">
                <a:solidFill>
                  <a:srgbClr val="001E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Caption goes here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17F8106A-D2FC-2D47-99D6-D88B0EE4E5A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1932" y="4108974"/>
            <a:ext cx="2608263" cy="4381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b="1" dirty="0">
                <a:solidFill>
                  <a:srgbClr val="001E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Caption goes here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AB39890F-DEC5-6E46-8FE0-5701F842F9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5986" y="4108974"/>
            <a:ext cx="2608263" cy="438150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en-US" b="1" dirty="0">
                <a:solidFill>
                  <a:srgbClr val="001E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Caption goes here</a:t>
            </a:r>
          </a:p>
        </p:txBody>
      </p:sp>
      <p:sp>
        <p:nvSpPr>
          <p:cNvPr id="20" name="Picture Placeholder 4" descr=" you must type your ADA compliant description here.">
            <a:extLst>
              <a:ext uri="{FF2B5EF4-FFF2-40B4-BE49-F238E27FC236}">
                <a16:creationId xmlns:a16="http://schemas.microsoft.com/office/drawing/2014/main" id="{0DA7729A-D4ED-284D-9571-BE3BCD72FD3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94112" y="1294401"/>
            <a:ext cx="2629795" cy="2608727"/>
          </a:xfrm>
          <a:custGeom>
            <a:avLst/>
            <a:gdLst>
              <a:gd name="connsiteX0" fmla="*/ 2686415 w 5372830"/>
              <a:gd name="connsiteY0" fmla="*/ 0 h 5372830"/>
              <a:gd name="connsiteX1" fmla="*/ 5372830 w 5372830"/>
              <a:gd name="connsiteY1" fmla="*/ 2686415 h 5372830"/>
              <a:gd name="connsiteX2" fmla="*/ 2686415 w 5372830"/>
              <a:gd name="connsiteY2" fmla="*/ 5372830 h 5372830"/>
              <a:gd name="connsiteX3" fmla="*/ 0 w 5372830"/>
              <a:gd name="connsiteY3" fmla="*/ 2686415 h 5372830"/>
              <a:gd name="connsiteX4" fmla="*/ 2686415 w 5372830"/>
              <a:gd name="connsiteY4" fmla="*/ 0 h 537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2830" h="5372830">
                <a:moveTo>
                  <a:pt x="2686415" y="0"/>
                </a:moveTo>
                <a:cubicBezTo>
                  <a:pt x="4170081" y="0"/>
                  <a:pt x="5372830" y="1202749"/>
                  <a:pt x="5372830" y="2686415"/>
                </a:cubicBezTo>
                <a:cubicBezTo>
                  <a:pt x="5372830" y="4170081"/>
                  <a:pt x="4170081" y="5372830"/>
                  <a:pt x="2686415" y="5372830"/>
                </a:cubicBezTo>
                <a:cubicBezTo>
                  <a:pt x="1202749" y="5372830"/>
                  <a:pt x="0" y="4170081"/>
                  <a:pt x="0" y="2686415"/>
                </a:cubicBezTo>
                <a:cubicBezTo>
                  <a:pt x="0" y="1202749"/>
                  <a:pt x="1202749" y="0"/>
                  <a:pt x="2686415" y="0"/>
                </a:cubicBezTo>
                <a:close/>
              </a:path>
            </a:pathLst>
          </a:custGeom>
          <a:pattFill prst="pct20">
            <a:fgClr>
              <a:srgbClr val="D50032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id-ID" dirty="0" err="1"/>
              <a:t>Click</a:t>
            </a:r>
            <a:r>
              <a:rPr lang="id-ID" dirty="0"/>
              <a:t> </a:t>
            </a:r>
            <a:r>
              <a:rPr lang="id-ID" dirty="0" err="1"/>
              <a:t>to</a:t>
            </a:r>
            <a:r>
              <a:rPr lang="id-ID" dirty="0"/>
              <a:t> </a:t>
            </a:r>
            <a:r>
              <a:rPr lang="id-ID" dirty="0" err="1"/>
              <a:t>add</a:t>
            </a:r>
            <a:r>
              <a:rPr lang="id-ID" dirty="0"/>
              <a:t> </a:t>
            </a:r>
            <a:r>
              <a:rPr lang="id-ID" dirty="0" err="1"/>
              <a:t>photo</a:t>
            </a:r>
            <a:endParaRPr lang="id-ID" dirty="0"/>
          </a:p>
        </p:txBody>
      </p:sp>
      <p:sp>
        <p:nvSpPr>
          <p:cNvPr id="21" name="Picture Placeholder 4" descr="you must type your ADA compliant description here.">
            <a:extLst>
              <a:ext uri="{FF2B5EF4-FFF2-40B4-BE49-F238E27FC236}">
                <a16:creationId xmlns:a16="http://schemas.microsoft.com/office/drawing/2014/main" id="{AC3DB5E5-FC54-CA41-88A0-0AA6CAECA36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468093" y="1294401"/>
            <a:ext cx="2629795" cy="2608727"/>
          </a:xfrm>
          <a:custGeom>
            <a:avLst/>
            <a:gdLst>
              <a:gd name="connsiteX0" fmla="*/ 2686415 w 5372830"/>
              <a:gd name="connsiteY0" fmla="*/ 0 h 5372830"/>
              <a:gd name="connsiteX1" fmla="*/ 5372830 w 5372830"/>
              <a:gd name="connsiteY1" fmla="*/ 2686415 h 5372830"/>
              <a:gd name="connsiteX2" fmla="*/ 2686415 w 5372830"/>
              <a:gd name="connsiteY2" fmla="*/ 5372830 h 5372830"/>
              <a:gd name="connsiteX3" fmla="*/ 0 w 5372830"/>
              <a:gd name="connsiteY3" fmla="*/ 2686415 h 5372830"/>
              <a:gd name="connsiteX4" fmla="*/ 2686415 w 5372830"/>
              <a:gd name="connsiteY4" fmla="*/ 0 h 537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2830" h="5372830">
                <a:moveTo>
                  <a:pt x="2686415" y="0"/>
                </a:moveTo>
                <a:cubicBezTo>
                  <a:pt x="4170081" y="0"/>
                  <a:pt x="5372830" y="1202749"/>
                  <a:pt x="5372830" y="2686415"/>
                </a:cubicBezTo>
                <a:cubicBezTo>
                  <a:pt x="5372830" y="4170081"/>
                  <a:pt x="4170081" y="5372830"/>
                  <a:pt x="2686415" y="5372830"/>
                </a:cubicBezTo>
                <a:cubicBezTo>
                  <a:pt x="1202749" y="5372830"/>
                  <a:pt x="0" y="4170081"/>
                  <a:pt x="0" y="2686415"/>
                </a:cubicBezTo>
                <a:cubicBezTo>
                  <a:pt x="0" y="1202749"/>
                  <a:pt x="1202749" y="0"/>
                  <a:pt x="2686415" y="0"/>
                </a:cubicBezTo>
                <a:close/>
              </a:path>
            </a:pathLst>
          </a:custGeom>
          <a:pattFill prst="pct20">
            <a:fgClr>
              <a:srgbClr val="D50032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id-ID" dirty="0" err="1"/>
              <a:t>Click</a:t>
            </a:r>
            <a:r>
              <a:rPr lang="id-ID" dirty="0"/>
              <a:t> </a:t>
            </a:r>
            <a:r>
              <a:rPr lang="id-ID" dirty="0" err="1"/>
              <a:t>to</a:t>
            </a:r>
            <a:r>
              <a:rPr lang="id-ID" dirty="0"/>
              <a:t> </a:t>
            </a:r>
            <a:r>
              <a:rPr lang="id-ID" dirty="0" err="1"/>
              <a:t>add</a:t>
            </a:r>
            <a:r>
              <a:rPr lang="id-ID" dirty="0"/>
              <a:t> </a:t>
            </a:r>
            <a:r>
              <a:rPr lang="id-ID" dirty="0" err="1"/>
              <a:t>photo</a:t>
            </a:r>
            <a:endParaRPr lang="id-ID" dirty="0"/>
          </a:p>
        </p:txBody>
      </p:sp>
      <p:sp>
        <p:nvSpPr>
          <p:cNvPr id="22" name="Picture Placeholder 4" descr=" you must type your ADA compliant description here.">
            <a:extLst>
              <a:ext uri="{FF2B5EF4-FFF2-40B4-BE49-F238E27FC236}">
                <a16:creationId xmlns:a16="http://schemas.microsoft.com/office/drawing/2014/main" id="{8731F2BB-6641-754F-8594-AC40F886ED3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60678" y="1294401"/>
            <a:ext cx="2629795" cy="2608727"/>
          </a:xfrm>
          <a:custGeom>
            <a:avLst/>
            <a:gdLst>
              <a:gd name="connsiteX0" fmla="*/ 2686415 w 5372830"/>
              <a:gd name="connsiteY0" fmla="*/ 0 h 5372830"/>
              <a:gd name="connsiteX1" fmla="*/ 5372830 w 5372830"/>
              <a:gd name="connsiteY1" fmla="*/ 2686415 h 5372830"/>
              <a:gd name="connsiteX2" fmla="*/ 2686415 w 5372830"/>
              <a:gd name="connsiteY2" fmla="*/ 5372830 h 5372830"/>
              <a:gd name="connsiteX3" fmla="*/ 0 w 5372830"/>
              <a:gd name="connsiteY3" fmla="*/ 2686415 h 5372830"/>
              <a:gd name="connsiteX4" fmla="*/ 2686415 w 5372830"/>
              <a:gd name="connsiteY4" fmla="*/ 0 h 537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2830" h="5372830">
                <a:moveTo>
                  <a:pt x="2686415" y="0"/>
                </a:moveTo>
                <a:cubicBezTo>
                  <a:pt x="4170081" y="0"/>
                  <a:pt x="5372830" y="1202749"/>
                  <a:pt x="5372830" y="2686415"/>
                </a:cubicBezTo>
                <a:cubicBezTo>
                  <a:pt x="5372830" y="4170081"/>
                  <a:pt x="4170081" y="5372830"/>
                  <a:pt x="2686415" y="5372830"/>
                </a:cubicBezTo>
                <a:cubicBezTo>
                  <a:pt x="1202749" y="5372830"/>
                  <a:pt x="0" y="4170081"/>
                  <a:pt x="0" y="2686415"/>
                </a:cubicBezTo>
                <a:cubicBezTo>
                  <a:pt x="0" y="1202749"/>
                  <a:pt x="1202749" y="0"/>
                  <a:pt x="2686415" y="0"/>
                </a:cubicBezTo>
                <a:close/>
              </a:path>
            </a:pathLst>
          </a:custGeom>
          <a:pattFill prst="pct20">
            <a:fgClr>
              <a:srgbClr val="D50032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id-ID" dirty="0" err="1"/>
              <a:t>Click</a:t>
            </a:r>
            <a:r>
              <a:rPr lang="id-ID" dirty="0"/>
              <a:t> </a:t>
            </a:r>
            <a:r>
              <a:rPr lang="id-ID" dirty="0" err="1"/>
              <a:t>to</a:t>
            </a:r>
            <a:r>
              <a:rPr lang="id-ID" dirty="0"/>
              <a:t> </a:t>
            </a:r>
            <a:r>
              <a:rPr lang="id-ID" dirty="0" err="1"/>
              <a:t>add</a:t>
            </a:r>
            <a:r>
              <a:rPr lang="id-ID" dirty="0"/>
              <a:t> </a:t>
            </a:r>
            <a:r>
              <a:rPr lang="id-ID" dirty="0" err="1"/>
              <a:t>photo</a:t>
            </a:r>
            <a:endParaRPr lang="id-ID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49B61A-EC0D-074E-9EC9-5BF7523BC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776" t="88158" r="80191" b="1"/>
          <a:stretch/>
        </p:blipFill>
        <p:spPr>
          <a:xfrm rot="5400000">
            <a:off x="11507447" y="2192742"/>
            <a:ext cx="613620" cy="812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460373-17B6-0F45-9FB4-204627AF6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776" t="88158" r="80191" b="1"/>
          <a:stretch/>
        </p:blipFill>
        <p:spPr>
          <a:xfrm rot="5400000">
            <a:off x="117451" y="2192743"/>
            <a:ext cx="613620" cy="812045"/>
          </a:xfrm>
          <a:prstGeom prst="rect">
            <a:avLst/>
          </a:prstGeom>
        </p:spPr>
      </p:pic>
      <p:sp>
        <p:nvSpPr>
          <p:cNvPr id="24" name="Conten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75FFE1F8-E876-AF49-AF89-78C4F144D4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15644" y="4752970"/>
            <a:ext cx="2626658" cy="17145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lnSpc>
                <a:spcPct val="100000"/>
              </a:lnSpc>
              <a:defRPr lang="en-US" sz="1600" b="0" i="0" smtClean="0">
                <a:effectLst/>
                <a:latin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001E62"/>
              </a:buClr>
              <a:defRPr/>
            </a:lvl2pPr>
            <a:lvl3pPr marL="1030288" indent="-115888">
              <a:lnSpc>
                <a:spcPct val="100000"/>
              </a:lnSpc>
              <a:buClr>
                <a:srgbClr val="001E62"/>
              </a:buClr>
              <a:tabLst/>
              <a:defRPr/>
            </a:lvl3pPr>
            <a:lvl4pPr marL="1485900" indent="-114300">
              <a:lnSpc>
                <a:spcPct val="100000"/>
              </a:lnSpc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4pPr>
            <a:lvl5pPr marL="1952625" indent="-123825">
              <a:lnSpc>
                <a:spcPct val="100000"/>
              </a:lnSpc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sed do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eiusmod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tempor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incididunt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labore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et</a:t>
            </a:r>
            <a:endParaRPr lang="en-US" dirty="0"/>
          </a:p>
        </p:txBody>
      </p:sp>
      <p:sp>
        <p:nvSpPr>
          <p:cNvPr id="25" name="Conten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5DF30A05-AE50-F741-836C-FF7CA9FE4CD9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4760544" y="4752970"/>
            <a:ext cx="2626658" cy="17145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lnSpc>
                <a:spcPct val="100000"/>
              </a:lnSpc>
              <a:defRPr lang="en-US" sz="1600" b="0" i="0" smtClean="0">
                <a:effectLst/>
                <a:latin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001E62"/>
              </a:buClr>
              <a:defRPr/>
            </a:lvl2pPr>
            <a:lvl3pPr marL="1030288" indent="-115888">
              <a:lnSpc>
                <a:spcPct val="100000"/>
              </a:lnSpc>
              <a:buClr>
                <a:srgbClr val="001E62"/>
              </a:buClr>
              <a:tabLst/>
              <a:defRPr/>
            </a:lvl3pPr>
            <a:lvl4pPr marL="1485900" indent="-114300">
              <a:lnSpc>
                <a:spcPct val="100000"/>
              </a:lnSpc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4pPr>
            <a:lvl5pPr marL="1952625" indent="-123825">
              <a:lnSpc>
                <a:spcPct val="100000"/>
              </a:lnSpc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sed do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eiusmod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tempor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incididunt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labore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et</a:t>
            </a:r>
            <a:endParaRPr lang="en-US" dirty="0"/>
          </a:p>
        </p:txBody>
      </p:sp>
      <p:sp>
        <p:nvSpPr>
          <p:cNvPr id="26" name="Conten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8C8A6EEC-8002-B04B-AFBA-7676415749B9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8456244" y="4752970"/>
            <a:ext cx="2626658" cy="17145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lnSpc>
                <a:spcPct val="100000"/>
              </a:lnSpc>
              <a:defRPr lang="en-US" sz="1600" b="0" i="0" smtClean="0">
                <a:effectLst/>
                <a:latin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001E62"/>
              </a:buClr>
              <a:defRPr/>
            </a:lvl2pPr>
            <a:lvl3pPr marL="1030288" indent="-115888">
              <a:lnSpc>
                <a:spcPct val="100000"/>
              </a:lnSpc>
              <a:buClr>
                <a:srgbClr val="001E62"/>
              </a:buClr>
              <a:tabLst/>
              <a:defRPr/>
            </a:lvl3pPr>
            <a:lvl4pPr marL="1485900" indent="-114300">
              <a:lnSpc>
                <a:spcPct val="100000"/>
              </a:lnSpc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4pPr>
            <a:lvl5pPr marL="1952625" indent="-123825">
              <a:lnSpc>
                <a:spcPct val="100000"/>
              </a:lnSpc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sed do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eiusmod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tempor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incididunt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labore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et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E77721-8DDD-CD44-88F4-DABDABC2E014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53185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you must type your ADA compliant description here.">
            <a:extLst>
              <a:ext uri="{FF2B5EF4-FFF2-40B4-BE49-F238E27FC236}">
                <a16:creationId xmlns:a16="http://schemas.microsoft.com/office/drawing/2014/main" id="{D59D45DC-DD11-2B43-BCCA-0080D714F98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1437126"/>
            <a:ext cx="5524500" cy="4050861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 dirty="0"/>
              <a:t>Click to add picture</a:t>
            </a:r>
          </a:p>
        </p:txBody>
      </p:sp>
      <p:sp>
        <p:nvSpPr>
          <p:cNvPr id="13" name="Tex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C9E570CE-B5C1-B148-9C81-45F137959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5054600" cy="449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81760B-E6B6-E948-9991-95ED7BC8E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851C9981-623A-2D46-88F7-7E89F2C9A50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71499" y="6419410"/>
            <a:ext cx="4114800" cy="365125"/>
          </a:xfrm>
        </p:spPr>
        <p:txBody>
          <a:bodyPr/>
          <a:lstStyle/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68555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 descr="you must type your ADA compliant description here.">
            <a:extLst>
              <a:ext uri="{FF2B5EF4-FFF2-40B4-BE49-F238E27FC236}">
                <a16:creationId xmlns:a16="http://schemas.microsoft.com/office/drawing/2014/main" id="{A54390B8-F5A6-DC4C-95B7-DC0760C0D9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27950" y="427475"/>
            <a:ext cx="3892550" cy="2566047"/>
          </a:xfrm>
          <a:prstGeom prst="rect">
            <a:avLst/>
          </a:prstGeom>
          <a:pattFill prst="pct20">
            <a:fgClr>
              <a:srgbClr val="D5003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1" descr="if picture or chart ADA compliant description here.">
            <a:extLst>
              <a:ext uri="{FF2B5EF4-FFF2-40B4-BE49-F238E27FC236}">
                <a16:creationId xmlns:a16="http://schemas.microsoft.com/office/drawing/2014/main" id="{B8FF2F8D-D4EF-6049-A031-899F44F0E3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27950" y="3293224"/>
            <a:ext cx="3892550" cy="2566047"/>
          </a:xfrm>
          <a:prstGeom prst="rect">
            <a:avLst/>
          </a:prstGeom>
          <a:pattFill prst="pct20">
            <a:fgClr>
              <a:srgbClr val="D5003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2A977-0915-D942-8D9B-557EB78D81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499" y="427475"/>
            <a:ext cx="6642100" cy="81100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16" name="Tex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0EF65F6D-A292-1047-808C-B11F4A287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6642100" cy="449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CE80CA-7BF4-554F-846B-768483360BC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50613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 descr="you must type your ADA compliant description here.">
            <a:extLst>
              <a:ext uri="{FF2B5EF4-FFF2-40B4-BE49-F238E27FC236}">
                <a16:creationId xmlns:a16="http://schemas.microsoft.com/office/drawing/2014/main" id="{45AF2651-3E17-AA4E-9587-82202DB57A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1500" y="1196599"/>
            <a:ext cx="11049000" cy="3157474"/>
          </a:xfrm>
          <a:prstGeom prst="rect">
            <a:avLst/>
          </a:prstGeom>
          <a:pattFill prst="pct20">
            <a:fgClr>
              <a:srgbClr val="D5003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70F768-77C3-C24C-A38F-BE1E1E8A4E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0" y="429610"/>
            <a:ext cx="5980129" cy="766989"/>
          </a:xfrm>
          <a:prstGeom prst="rect">
            <a:avLst/>
          </a:prstGeom>
        </p:spPr>
        <p:txBody>
          <a:bodyPr lIns="0" tIns="0" rIns="0" bIns="0" anchor="t"/>
          <a:lstStyle/>
          <a:p>
            <a:r>
              <a:rPr lang="en-US" dirty="0"/>
              <a:t>Slide Title</a:t>
            </a:r>
          </a:p>
        </p:txBody>
      </p:sp>
      <p:sp>
        <p:nvSpPr>
          <p:cNvPr id="12" name="Conten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43387113-3CA6-3242-ACA0-2304DF785AF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500" y="4654550"/>
            <a:ext cx="6196944" cy="160655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b="0" i="0" smtClean="0">
                <a:effectLst/>
                <a:latin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001E62"/>
              </a:buClr>
              <a:defRPr/>
            </a:lvl2pPr>
            <a:lvl3pPr marL="1030288" indent="-115888">
              <a:lnSpc>
                <a:spcPct val="100000"/>
              </a:lnSpc>
              <a:buClr>
                <a:srgbClr val="001E62"/>
              </a:buClr>
              <a:tabLst/>
              <a:defRPr/>
            </a:lvl3pPr>
            <a:lvl4pPr marL="1485900" indent="-114300">
              <a:lnSpc>
                <a:spcPct val="100000"/>
              </a:lnSpc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4pPr>
            <a:lvl5pPr marL="1952625" indent="-123825">
              <a:lnSpc>
                <a:spcPct val="100000"/>
              </a:lnSpc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sed do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eiusmod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tempor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incididunt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labore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et dolore magna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Ut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ad minim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veniam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nostrud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exercitation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laboris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nisi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aliquip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ex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commodo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consequat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7F7ABE-10AB-4E4D-AC47-355D922C8F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18616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585415-ECAB-7749-9438-98667466F0EE}"/>
              </a:ext>
            </a:extLst>
          </p:cNvPr>
          <p:cNvSpPr/>
          <p:nvPr/>
        </p:nvSpPr>
        <p:spPr>
          <a:xfrm>
            <a:off x="-1" y="0"/>
            <a:ext cx="4249271" cy="6858000"/>
          </a:xfrm>
          <a:prstGeom prst="rect">
            <a:avLst/>
          </a:prstGeom>
          <a:solidFill>
            <a:srgbClr val="001E6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rgbClr val="001E62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5B460D-E86D-3A4C-92BA-4EDF763DF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4249271" cy="6858000"/>
          </a:xfrm>
          <a:prstGeom prst="rect">
            <a:avLst/>
          </a:prstGeom>
          <a:solidFill>
            <a:srgbClr val="001E6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3367FE-A03A-0D4B-8464-6EA90E8DA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62" t="77592" r="78736"/>
          <a:stretch/>
        </p:blipFill>
        <p:spPr>
          <a:xfrm rot="10800000">
            <a:off x="571500" y="-737549"/>
            <a:ext cx="500083" cy="1536790"/>
          </a:xfrm>
          <a:prstGeom prst="rect">
            <a:avLst/>
          </a:prstGeom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A239BCF8-7759-3A41-A514-3A4A72C6F9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9420" y="3622452"/>
            <a:ext cx="3239719" cy="270686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b="0" i="0" baseline="0">
                <a:solidFill>
                  <a:schemeClr val="bg1"/>
                </a:solidFill>
              </a:defRPr>
            </a:lvl1pPr>
          </a:lstStyle>
          <a:p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lorem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ipsum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dolor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sit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amet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con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tetur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al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adipiscinge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sahanis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nib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u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h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eget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justo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ne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sed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gravida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est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asa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lorem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ipsum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dolor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sit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amet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E3A340C-ED98-6C4F-A999-F28C9BE643E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1499" y="1222362"/>
            <a:ext cx="3257639" cy="46196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="1" i="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sz="2000" b="1" spc="300" dirty="0">
                <a:ln w="19050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SECTION HERE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607F020-7CB7-FA45-8230-53C05BB43EA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1500" y="1866900"/>
            <a:ext cx="3225800" cy="15621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 Goes Here and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9D2A7B-D949-D84A-B563-9285D56DA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62" t="77592" r="78736"/>
          <a:stretch/>
        </p:blipFill>
        <p:spPr>
          <a:xfrm rot="10800000">
            <a:off x="571500" y="-737549"/>
            <a:ext cx="500083" cy="1536790"/>
          </a:xfrm>
          <a:prstGeom prst="rect">
            <a:avLst/>
          </a:prstGeom>
        </p:spPr>
      </p:pic>
      <p:sp>
        <p:nvSpPr>
          <p:cNvPr id="17" name="Conten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A4D5C75C-330E-FF43-B40F-90030894A76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805665" y="1222362"/>
            <a:ext cx="6796915" cy="4840508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1" cap="all" spc="300" baseline="0">
                <a:solidFill>
                  <a:schemeClr val="accent1"/>
                </a:solidFill>
              </a:defRPr>
            </a:lvl1pPr>
            <a:lvl2pPr marL="12700" indent="0">
              <a:buClr>
                <a:srgbClr val="001E62"/>
              </a:buClr>
              <a:buFontTx/>
              <a:buNone/>
              <a:tabLst/>
              <a:defRPr/>
            </a:lvl2pPr>
            <a:lvl3pPr marL="641350" indent="-171450">
              <a:buClr>
                <a:srgbClr val="001E62"/>
              </a:buClr>
              <a:buFont typeface="Arial" panose="020B0604020202020204" pitchFamily="34" charset="0"/>
              <a:buChar char="•"/>
              <a:tabLst/>
              <a:defRPr/>
            </a:lvl3pPr>
            <a:lvl4pPr marL="1485900" indent="-114300"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4pPr>
            <a:lvl5pPr marL="1952625" indent="-123825"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DFFB21-BBD8-584B-AD40-5FF15F1975E2}"/>
              </a:ext>
            </a:extLst>
          </p:cNvPr>
          <p:cNvSpPr txBox="1"/>
          <p:nvPr userDrawn="1"/>
        </p:nvSpPr>
        <p:spPr>
          <a:xfrm>
            <a:off x="125425" y="6439768"/>
            <a:ext cx="601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65C24F-D5A7-7547-9DA1-2768CBD8B2AD}" type="slidenum">
              <a:rPr lang="en-US" sz="14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9A3847-D44C-1045-9746-270828EEC7A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4805665" y="6419410"/>
            <a:ext cx="4114800" cy="365125"/>
          </a:xfrm>
        </p:spPr>
        <p:txBody>
          <a:bodyPr/>
          <a:lstStyle/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7542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3A040F-DDFD-4E49-B911-5258CAF2D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1111" b="7037"/>
          <a:stretch/>
        </p:blipFill>
        <p:spPr>
          <a:xfrm>
            <a:off x="0" y="2331188"/>
            <a:ext cx="12192000" cy="2184400"/>
          </a:xfrm>
          <a:prstGeom prst="rect">
            <a:avLst/>
          </a:prstGeom>
        </p:spPr>
      </p:pic>
      <p:sp>
        <p:nvSpPr>
          <p:cNvPr id="5" name="Rectangle 4" descr="you must type your ADA compliant description here.">
            <a:extLst>
              <a:ext uri="{FF2B5EF4-FFF2-40B4-BE49-F238E27FC236}">
                <a16:creationId xmlns:a16="http://schemas.microsoft.com/office/drawing/2014/main" id="{048638E0-CDBC-DC4F-8BB3-C27A3270B4E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-1" y="2340565"/>
            <a:ext cx="12192000" cy="2184400"/>
          </a:xfrm>
          <a:prstGeom prst="rect">
            <a:avLst/>
          </a:prstGeom>
          <a:solidFill>
            <a:srgbClr val="001E6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0" i="0" dirty="0">
              <a:latin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58EDC3A-B0ED-8A4D-8488-7A4C581CFD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8068" y="3156054"/>
            <a:ext cx="11035861" cy="76698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781056-D049-3547-BEAF-CEE287C4E4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18628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6736B9-CC46-8040-9B10-88C725D12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85786" r="3" b="1251"/>
          <a:stretch/>
        </p:blipFill>
        <p:spPr>
          <a:xfrm>
            <a:off x="0" y="6007100"/>
            <a:ext cx="12192000" cy="889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BE2AD0-F3DD-C74E-AD44-71463A9CACDB}"/>
              </a:ext>
            </a:extLst>
          </p:cNvPr>
          <p:cNvSpPr/>
          <p:nvPr userDrawn="1"/>
        </p:nvSpPr>
        <p:spPr>
          <a:xfrm>
            <a:off x="196645" y="6409044"/>
            <a:ext cx="304800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58EDC3A-B0ED-8A4D-8488-7A4C581CFD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8069" y="2793176"/>
            <a:ext cx="11035861" cy="76698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AA68CF-ED20-AF4E-B696-23793AE24597}"/>
              </a:ext>
            </a:extLst>
          </p:cNvPr>
          <p:cNvSpPr txBox="1"/>
          <p:nvPr userDrawn="1"/>
        </p:nvSpPr>
        <p:spPr>
          <a:xfrm>
            <a:off x="157317" y="6369355"/>
            <a:ext cx="601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65C24F-D5A7-7547-9DA1-2768CBD8B2AD}" type="slidenum">
              <a:rPr lang="en-US" sz="1400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4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06303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466824-B371-3F4A-BBC7-17B5B0E28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751" y="2295148"/>
            <a:ext cx="2326497" cy="2267704"/>
          </a:xfrm>
          <a:prstGeom prst="rect">
            <a:avLst/>
          </a:prstGeom>
        </p:spPr>
      </p:pic>
      <p:pic>
        <p:nvPicPr>
          <p:cNvPr id="3" name="Picture 2" descr="Large white UIC circle mark">
            <a:extLst>
              <a:ext uri="{FF2B5EF4-FFF2-40B4-BE49-F238E27FC236}">
                <a16:creationId xmlns:a16="http://schemas.microsoft.com/office/drawing/2014/main" id="{19AE039C-5A95-5E48-B5F3-0DE41F24E2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32751" y="2295148"/>
            <a:ext cx="2326497" cy="226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87863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240161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DF84B8C-FA91-C54A-BD6B-A1BC753E5B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67D8984-ADB0-3045-B90A-B42AE6A3D17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E6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0" i="0" dirty="0"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D5E7C4-AA3A-714B-AB65-881F761FB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1C8BA7-EEFD-584D-BDC5-F7B7AAD50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E6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0" i="0" dirty="0">
              <a:latin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1D9BB0-FDB4-1643-A5BC-76B17B0E9E7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15271" y="2289120"/>
            <a:ext cx="6402301" cy="1655763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defRPr sz="5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Your presentation title goes here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145D1793-C324-2F44-822B-E01A274F16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65242" y="1611477"/>
            <a:ext cx="2902358" cy="2952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1800" b="1" cap="all" spc="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 b="1" spc="300">
                <a:solidFill>
                  <a:srgbClr val="D500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2BC1185-857F-BF4F-A097-153EFBDA80F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35828" y="4195872"/>
            <a:ext cx="4920344" cy="607572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name(s)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D443CC-0BC6-3D4A-A896-85EAC5F85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850" y="5246523"/>
            <a:ext cx="876300" cy="876300"/>
          </a:xfrm>
          <a:prstGeom prst="rect">
            <a:avLst/>
          </a:prstGeom>
        </p:spPr>
      </p:pic>
      <p:pic>
        <p:nvPicPr>
          <p:cNvPr id="12" name="Picture 11" descr="Red UIC circle mark">
            <a:extLst>
              <a:ext uri="{FF2B5EF4-FFF2-40B4-BE49-F238E27FC236}">
                <a16:creationId xmlns:a16="http://schemas.microsoft.com/office/drawing/2014/main" id="{F19FAC25-A7F3-C24E-B4E9-8EC49C30E52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57850" y="5246523"/>
            <a:ext cx="876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00574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with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CAFCE-8EC7-084D-BB9A-53CC57977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361" y="1645669"/>
            <a:ext cx="4979776" cy="4532881"/>
          </a:xfrm>
        </p:spPr>
        <p:txBody>
          <a:bodyPr/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b="0" i="0">
                <a:latin typeface="Proxima Nova Rg" panose="02000506030000020004" pitchFamily="2" charset="0"/>
              </a:defRPr>
            </a:lvl1pPr>
            <a:lvl2pPr marL="800078" indent="-342900">
              <a:lnSpc>
                <a:spcPct val="100000"/>
              </a:lnSpc>
              <a:buFont typeface="Arial" panose="020B0604020202020204" pitchFamily="34" charset="0"/>
              <a:buChar char="•"/>
              <a:defRPr b="0" i="0">
                <a:latin typeface="Proxima Nova Rg" panose="02000506030000020004" pitchFamily="2" charset="0"/>
              </a:defRPr>
            </a:lvl2pPr>
            <a:lvl3pPr marL="1200104" indent="-285750">
              <a:lnSpc>
                <a:spcPct val="100000"/>
              </a:lnSpc>
              <a:buFont typeface="Arial" panose="020B0604020202020204" pitchFamily="34" charset="0"/>
              <a:buChar char="•"/>
              <a:defRPr b="0" i="0">
                <a:latin typeface="Proxima Nova Rg" panose="02000506030000020004" pitchFamily="2" charset="0"/>
              </a:defRPr>
            </a:lvl3pPr>
            <a:lvl4pPr marL="1657282" indent="-285750">
              <a:lnSpc>
                <a:spcPct val="100000"/>
              </a:lnSpc>
              <a:buFont typeface="Arial" panose="020B0604020202020204" pitchFamily="34" charset="0"/>
              <a:buChar char="•"/>
              <a:defRPr b="0" i="0">
                <a:latin typeface="Proxima Nova Rg" panose="02000506030000020004" pitchFamily="2" charset="0"/>
              </a:defRPr>
            </a:lvl4pPr>
            <a:lvl5pPr marL="2114459" indent="-285750">
              <a:lnSpc>
                <a:spcPct val="100000"/>
              </a:lnSpc>
              <a:buFont typeface="Arial" panose="020B0604020202020204" pitchFamily="34" charset="0"/>
              <a:buChar char="•"/>
              <a:defRPr b="0" i="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C1E18BAE-9E2F-A544-8C18-ABE725352C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6361" y="476722"/>
            <a:ext cx="4979776" cy="7685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b="1" i="0">
                <a:latin typeface="Proxima Nova Rg" panose="02000506030000020004" pitchFamily="2" charset="0"/>
              </a:defRPr>
            </a:lvl1pPr>
          </a:lstStyle>
          <a:p>
            <a:r>
              <a:rPr lang="en-US"/>
              <a:t>Text with Picture right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10E64717-DA8A-9C47-B2BD-3971595353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6"/>
            <a:ext cx="6096000" cy="6392979"/>
          </a:xfrm>
        </p:spPr>
        <p:txBody>
          <a:bodyPr/>
          <a:lstStyle>
            <a:lvl1pPr marL="0" indent="0" algn="ctr">
              <a:buNone/>
              <a:defRPr b="0" i="0">
                <a:latin typeface="Proxima Nova Rg" panose="02000506030000020004" pitchFamily="2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2175C7-9CB8-2448-9B05-69F01779E8F9}"/>
              </a:ext>
            </a:extLst>
          </p:cNvPr>
          <p:cNvSpPr/>
          <p:nvPr userDrawn="1"/>
        </p:nvSpPr>
        <p:spPr>
          <a:xfrm>
            <a:off x="0" y="6392985"/>
            <a:ext cx="12192000" cy="465015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663B76-15CB-434D-8715-085FAB65AA38}"/>
              </a:ext>
            </a:extLst>
          </p:cNvPr>
          <p:cNvSpPr txBox="1"/>
          <p:nvPr userDrawn="1"/>
        </p:nvSpPr>
        <p:spPr>
          <a:xfrm>
            <a:off x="10557584" y="6593168"/>
            <a:ext cx="1098057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70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© UAB. All Rights Reserved.</a:t>
            </a:r>
          </a:p>
        </p:txBody>
      </p:sp>
      <p:sp>
        <p:nvSpPr>
          <p:cNvPr id="20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751383" y="6502713"/>
            <a:ext cx="6471140" cy="208250"/>
          </a:xfrm>
        </p:spPr>
        <p:txBody>
          <a:bodyPr lIns="0" tIns="0" rIns="0" bIns="0" anchor="b"/>
          <a:lstStyle>
            <a:lvl1pPr algn="l">
              <a:defRPr sz="1000" b="0" i="0">
                <a:solidFill>
                  <a:schemeClr val="bg1"/>
                </a:solidFill>
                <a:latin typeface="Proxima Nova Rg" panose="02000506030000020004" pitchFamily="2" charset="0"/>
              </a:defRPr>
            </a:lvl1pPr>
          </a:lstStyle>
          <a:p>
            <a:r>
              <a:rPr lang="en-GB"/>
              <a:t>Department of Computer Science – Ahmedur Rahman Shovon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361" y="6548817"/>
            <a:ext cx="1763517" cy="153349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B6356D3-CE0A-4748-8BAC-B8CD9197E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0781" y="570009"/>
            <a:ext cx="30413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 b="0" i="0">
                <a:solidFill>
                  <a:schemeClr val="accent6"/>
                </a:solidFill>
                <a:latin typeface="Proxima Nova Rg" panose="02000506030000020004" pitchFamily="2" charset="0"/>
              </a:defRPr>
            </a:lvl1pPr>
          </a:lstStyle>
          <a:p>
            <a:fld id="{54797FC3-DC33-DA47-95F6-F7EB925D69E8}" type="slidenum">
              <a:rPr lang="en-US" smtClean="0"/>
              <a:pPr/>
              <a:t>‹#›</a:t>
            </a:fld>
            <a:r>
              <a:rPr lang="en-US"/>
              <a:t>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34A81B-555A-5245-87EB-C17138CDA6F9}"/>
              </a:ext>
            </a:extLst>
          </p:cNvPr>
          <p:cNvCxnSpPr>
            <a:cxnSpLocks/>
          </p:cNvCxnSpPr>
          <p:nvPr userDrawn="1"/>
        </p:nvCxnSpPr>
        <p:spPr>
          <a:xfrm>
            <a:off x="11358347" y="625959"/>
            <a:ext cx="0" cy="2323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088128"/>
      </p:ext>
    </p:extLst>
  </p:cSld>
  <p:clrMapOvr>
    <a:masterClrMapping/>
  </p:clrMapOvr>
  <p:transition spd="slow">
    <p:push dir="u"/>
  </p:transition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432">
          <p15:clr>
            <a:srgbClr val="FBAE40"/>
          </p15:clr>
        </p15:guide>
        <p15:guide id="3" orient="horz" pos="1033">
          <p15:clr>
            <a:srgbClr val="FBAE40"/>
          </p15:clr>
        </p15:guide>
        <p15:guide id="4" orient="horz" pos="4020">
          <p15:clr>
            <a:srgbClr val="FBAE40"/>
          </p15:clr>
        </p15:guide>
        <p15:guide id="5" pos="339">
          <p15:clr>
            <a:srgbClr val="FBAE40"/>
          </p15:clr>
        </p15:guide>
        <p15:guide id="6" pos="3473">
          <p15:clr>
            <a:srgbClr val="FBAE40"/>
          </p15:clr>
        </p15:guide>
        <p15:guide id="7" pos="7159">
          <p15:clr>
            <a:srgbClr val="FBAE40"/>
          </p15:clr>
        </p15:guide>
        <p15:guide id="8" orient="horz" pos="425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acts - 3 Rel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542929" y="1665288"/>
            <a:ext cx="5631649" cy="2052000"/>
            <a:chOff x="542925" y="1665288"/>
            <a:chExt cx="5758291" cy="2170112"/>
          </a:xfrm>
        </p:grpSpPr>
        <p:sp>
          <p:nvSpPr>
            <p:cNvPr id="4" name="Rectangle 3"/>
            <p:cNvSpPr/>
            <p:nvPr/>
          </p:nvSpPr>
          <p:spPr>
            <a:xfrm>
              <a:off x="542925" y="1665288"/>
              <a:ext cx="5553075" cy="21701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7" name="Triangle 26"/>
            <p:cNvSpPr/>
            <p:nvPr userDrawn="1"/>
          </p:nvSpPr>
          <p:spPr>
            <a:xfrm rot="5400000">
              <a:off x="6059966" y="3318348"/>
              <a:ext cx="266505" cy="215994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</p:grpSp>
      <p:grpSp>
        <p:nvGrpSpPr>
          <p:cNvPr id="6" name="Group 5"/>
          <p:cNvGrpSpPr/>
          <p:nvPr userDrawn="1"/>
        </p:nvGrpSpPr>
        <p:grpSpPr>
          <a:xfrm>
            <a:off x="6227653" y="1665288"/>
            <a:ext cx="5430947" cy="2247806"/>
            <a:chOff x="6227654" y="1665288"/>
            <a:chExt cx="5430946" cy="2369060"/>
          </a:xfrm>
        </p:grpSpPr>
        <p:sp>
          <p:nvSpPr>
            <p:cNvPr id="7" name="Rectangle 6"/>
            <p:cNvSpPr/>
            <p:nvPr/>
          </p:nvSpPr>
          <p:spPr>
            <a:xfrm>
              <a:off x="6227654" y="1665288"/>
              <a:ext cx="5430946" cy="21701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8" name="Triangle 7"/>
            <p:cNvSpPr/>
            <p:nvPr/>
          </p:nvSpPr>
          <p:spPr>
            <a:xfrm rot="10800000">
              <a:off x="6481437" y="3818354"/>
              <a:ext cx="250553" cy="215994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</p:grpSp>
      <p:sp>
        <p:nvSpPr>
          <p:cNvPr id="13" name="Rectangle 12"/>
          <p:cNvSpPr/>
          <p:nvPr/>
        </p:nvSpPr>
        <p:spPr>
          <a:xfrm rot="10800000">
            <a:off x="3465029" y="3985545"/>
            <a:ext cx="5430947" cy="20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15" name="Title 1"/>
          <p:cNvSpPr>
            <a:spLocks noGrp="1"/>
          </p:cNvSpPr>
          <p:nvPr userDrawn="1">
            <p:ph type="title"/>
          </p:nvPr>
        </p:nvSpPr>
        <p:spPr>
          <a:xfrm>
            <a:off x="536364" y="476722"/>
            <a:ext cx="10636465" cy="768545"/>
          </a:xfrm>
        </p:spPr>
        <p:txBody>
          <a:bodyPr/>
          <a:lstStyle>
            <a:lvl1pPr>
              <a:defRPr b="1" i="0">
                <a:latin typeface="Proxima Nova Rg" panose="0200050603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6" name="Text Placeholder 24"/>
          <p:cNvSpPr>
            <a:spLocks noGrp="1"/>
          </p:cNvSpPr>
          <p:nvPr userDrawn="1">
            <p:ph type="body" sz="quarter" idx="13"/>
          </p:nvPr>
        </p:nvSpPr>
        <p:spPr>
          <a:xfrm>
            <a:off x="982281" y="2024621"/>
            <a:ext cx="4552235" cy="1333334"/>
          </a:xfrm>
        </p:spPr>
        <p:txBody>
          <a:bodyPr anchor="ctr">
            <a:norm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Proxima Nova Rg" panose="02000506030000020004" pitchFamily="2" charset="0"/>
              </a:defRPr>
            </a:lvl1pPr>
            <a:lvl2pPr marL="457178" indent="0">
              <a:buNone/>
              <a:defRPr sz="1800">
                <a:solidFill>
                  <a:schemeClr val="bg1"/>
                </a:solidFill>
              </a:defRPr>
            </a:lvl2pPr>
            <a:lvl3pPr marL="914354" indent="0">
              <a:buNone/>
              <a:defRPr sz="1800">
                <a:solidFill>
                  <a:schemeClr val="bg1"/>
                </a:solidFill>
              </a:defRPr>
            </a:lvl3pPr>
            <a:lvl4pPr marL="1371532" indent="0">
              <a:buNone/>
              <a:defRPr sz="1800">
                <a:solidFill>
                  <a:schemeClr val="bg1"/>
                </a:solidFill>
              </a:defRPr>
            </a:lvl4pPr>
            <a:lvl5pPr marL="1828709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4"/>
          <p:cNvSpPr>
            <a:spLocks noGrp="1"/>
          </p:cNvSpPr>
          <p:nvPr userDrawn="1">
            <p:ph type="body" sz="quarter" idx="14"/>
          </p:nvPr>
        </p:nvSpPr>
        <p:spPr>
          <a:xfrm>
            <a:off x="6667009" y="2024621"/>
            <a:ext cx="4552235" cy="1333334"/>
          </a:xfrm>
        </p:spPr>
        <p:txBody>
          <a:bodyPr anchor="ctr">
            <a:norm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Proxima Nova Rg" panose="02000506030000020004" pitchFamily="2" charset="0"/>
              </a:defRPr>
            </a:lvl1pPr>
            <a:lvl2pPr marL="457178" indent="0">
              <a:buNone/>
              <a:defRPr sz="1800">
                <a:solidFill>
                  <a:schemeClr val="bg1"/>
                </a:solidFill>
              </a:defRPr>
            </a:lvl2pPr>
            <a:lvl3pPr marL="914354" indent="0">
              <a:buNone/>
              <a:defRPr sz="1800">
                <a:solidFill>
                  <a:schemeClr val="bg1"/>
                </a:solidFill>
              </a:defRPr>
            </a:lvl3pPr>
            <a:lvl4pPr marL="1371532" indent="0">
              <a:buNone/>
              <a:defRPr sz="1800">
                <a:solidFill>
                  <a:schemeClr val="bg1"/>
                </a:solidFill>
              </a:defRPr>
            </a:lvl4pPr>
            <a:lvl5pPr marL="1828709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4"/>
          <p:cNvSpPr>
            <a:spLocks noGrp="1"/>
          </p:cNvSpPr>
          <p:nvPr userDrawn="1">
            <p:ph type="body" sz="quarter" idx="16"/>
          </p:nvPr>
        </p:nvSpPr>
        <p:spPr>
          <a:xfrm>
            <a:off x="3904385" y="4344878"/>
            <a:ext cx="4552235" cy="1333334"/>
          </a:xfrm>
        </p:spPr>
        <p:txBody>
          <a:bodyPr anchor="ctr">
            <a:norm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Proxima Nova Rg" panose="02000506030000020004" pitchFamily="2" charset="0"/>
              </a:defRPr>
            </a:lvl1pPr>
            <a:lvl2pPr marL="457178" indent="0">
              <a:buNone/>
              <a:defRPr sz="1800">
                <a:solidFill>
                  <a:schemeClr val="bg1"/>
                </a:solidFill>
              </a:defRPr>
            </a:lvl2pPr>
            <a:lvl3pPr marL="914354" indent="0">
              <a:buNone/>
              <a:defRPr sz="1800">
                <a:solidFill>
                  <a:schemeClr val="bg1"/>
                </a:solidFill>
              </a:defRPr>
            </a:lvl3pPr>
            <a:lvl4pPr marL="1371532" indent="0">
              <a:buNone/>
              <a:defRPr sz="1800">
                <a:solidFill>
                  <a:schemeClr val="bg1"/>
                </a:solidFill>
              </a:defRPr>
            </a:lvl4pPr>
            <a:lvl5pPr marL="1828709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70CB3332-03E0-A04A-BAC4-A603576BAAB3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470781" y="570009"/>
            <a:ext cx="30413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 b="0" i="0">
                <a:solidFill>
                  <a:schemeClr val="accent6"/>
                </a:solidFill>
                <a:latin typeface="Proxima Nova Rg" panose="02000506030000020004" pitchFamily="2" charset="0"/>
              </a:defRPr>
            </a:lvl1pPr>
          </a:lstStyle>
          <a:p>
            <a:fld id="{54797FC3-DC33-DA47-95F6-F7EB925D69E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BE253E1-8640-8F4A-A0B0-47F028DC03C6}"/>
              </a:ext>
            </a:extLst>
          </p:cNvPr>
          <p:cNvCxnSpPr>
            <a:cxnSpLocks/>
          </p:cNvCxnSpPr>
          <p:nvPr userDrawn="1"/>
        </p:nvCxnSpPr>
        <p:spPr>
          <a:xfrm>
            <a:off x="11358347" y="625959"/>
            <a:ext cx="0" cy="2323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riangle 27"/>
          <p:cNvSpPr/>
          <p:nvPr userDrawn="1"/>
        </p:nvSpPr>
        <p:spPr>
          <a:xfrm>
            <a:off x="5459331" y="3779737"/>
            <a:ext cx="252000" cy="21124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2175C7-9CB8-2448-9B05-69F01779E8F9}"/>
              </a:ext>
            </a:extLst>
          </p:cNvPr>
          <p:cNvSpPr/>
          <p:nvPr userDrawn="1"/>
        </p:nvSpPr>
        <p:spPr>
          <a:xfrm>
            <a:off x="0" y="6392985"/>
            <a:ext cx="12192000" cy="465015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663B76-15CB-434D-8715-085FAB65AA38}"/>
              </a:ext>
            </a:extLst>
          </p:cNvPr>
          <p:cNvSpPr txBox="1"/>
          <p:nvPr userDrawn="1"/>
        </p:nvSpPr>
        <p:spPr>
          <a:xfrm>
            <a:off x="10557584" y="6593168"/>
            <a:ext cx="1098057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70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© UAB. All Rights Reserved.</a:t>
            </a:r>
          </a:p>
        </p:txBody>
      </p:sp>
      <p:sp>
        <p:nvSpPr>
          <p:cNvPr id="31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751383" y="6502713"/>
            <a:ext cx="6471140" cy="208250"/>
          </a:xfrm>
        </p:spPr>
        <p:txBody>
          <a:bodyPr lIns="0" tIns="0" rIns="0" bIns="0" anchor="b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Department of Computer Science – Ahmedur Rahman Shovon</a:t>
            </a: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361" y="6548817"/>
            <a:ext cx="1763517" cy="15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12211"/>
      </p:ext>
    </p:extLst>
  </p:cSld>
  <p:clrMapOvr>
    <a:masterClrMapping/>
  </p:clrMapOvr>
  <p:transition spd="slow">
    <p:push dir="u"/>
  </p:transition>
  <p:hf hdr="0" dt="0"/>
  <p:extLst>
    <p:ext uri="{DCECCB84-F9BA-43D5-87BE-67443E8EF086}">
      <p15:sldGuideLst xmlns:p15="http://schemas.microsoft.com/office/powerpoint/2012/main">
        <p15:guide id="1" pos="339">
          <p15:clr>
            <a:srgbClr val="FBAE40"/>
          </p15:clr>
        </p15:guide>
        <p15:guide id="2" orient="horz" pos="4252">
          <p15:clr>
            <a:srgbClr val="FBAE40"/>
          </p15:clr>
        </p15:guide>
        <p15:guide id="3" orient="horz" pos="3795">
          <p15:clr>
            <a:srgbClr val="FBAE40"/>
          </p15:clr>
        </p15:guide>
        <p15:guide id="4" orient="horz" pos="2507">
          <p15:clr>
            <a:srgbClr val="FBAE40"/>
          </p15:clr>
        </p15:guide>
        <p15:guide id="5" orient="horz" pos="2338">
          <p15:clr>
            <a:srgbClr val="FBAE40"/>
          </p15:clr>
        </p15:guide>
        <p15:guide id="6" orient="horz" pos="1050">
          <p15:clr>
            <a:srgbClr val="FBAE40"/>
          </p15:clr>
        </p15:guide>
        <p15:guide id="7" pos="3752">
          <p15:clr>
            <a:srgbClr val="FBAE40"/>
          </p15:clr>
        </p15:guide>
        <p15:guide id="8" pos="3923">
          <p15:clr>
            <a:srgbClr val="FBAE40"/>
          </p15:clr>
        </p15:guide>
        <p15:guide id="9" pos="7159">
          <p15:clr>
            <a:srgbClr val="FBAE40"/>
          </p15:clr>
        </p15:guide>
        <p15:guide id="10" pos="7039">
          <p15:clr>
            <a:srgbClr val="FBAE40"/>
          </p15:clr>
        </p15:guide>
        <p15:guide id="11" pos="7344">
          <p15:clr>
            <a:srgbClr val="FBAE40"/>
          </p15:clr>
        </p15:guide>
        <p15:guide id="12" orient="horz" pos="43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CAFCE-8EC7-084D-BB9A-53CC57977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1pPr>
            <a:lvl2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2pPr>
            <a:lvl3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3pPr>
            <a:lvl4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4pPr>
            <a:lvl5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C1E18BAE-9E2F-A544-8C18-ABE725352C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6364" y="476722"/>
            <a:ext cx="10636465" cy="7685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b="1" i="0">
                <a:latin typeface="Proxima Nova Rg" panose="02000506030000020004" pitchFamily="2" charset="0"/>
              </a:defRPr>
            </a:lvl1pPr>
          </a:lstStyle>
          <a:p>
            <a:r>
              <a:rPr lang="en-US"/>
              <a:t>Title and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32C1565-79B8-074A-A1EC-EB2AEDA7B0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0781" y="570009"/>
            <a:ext cx="30413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 b="0" i="0">
                <a:solidFill>
                  <a:schemeClr val="accent6"/>
                </a:solidFill>
                <a:latin typeface="Proxima Nova Rg" panose="02000506030000020004" pitchFamily="2" charset="0"/>
              </a:defRPr>
            </a:lvl1pPr>
          </a:lstStyle>
          <a:p>
            <a:fld id="{54797FC3-DC33-DA47-95F6-F7EB925D69E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3CF229-07A4-0A48-B37A-224A953F232A}"/>
              </a:ext>
            </a:extLst>
          </p:cNvPr>
          <p:cNvCxnSpPr>
            <a:cxnSpLocks/>
          </p:cNvCxnSpPr>
          <p:nvPr userDrawn="1"/>
        </p:nvCxnSpPr>
        <p:spPr>
          <a:xfrm>
            <a:off x="11358347" y="625959"/>
            <a:ext cx="0" cy="2323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E2175C7-9CB8-2448-9B05-69F01779E8F9}"/>
              </a:ext>
            </a:extLst>
          </p:cNvPr>
          <p:cNvSpPr/>
          <p:nvPr userDrawn="1"/>
        </p:nvSpPr>
        <p:spPr>
          <a:xfrm>
            <a:off x="0" y="6392985"/>
            <a:ext cx="12192000" cy="465015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663B76-15CB-434D-8715-085FAB65AA38}"/>
              </a:ext>
            </a:extLst>
          </p:cNvPr>
          <p:cNvSpPr txBox="1"/>
          <p:nvPr userDrawn="1"/>
        </p:nvSpPr>
        <p:spPr>
          <a:xfrm>
            <a:off x="10557584" y="6593168"/>
            <a:ext cx="1098057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70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© UAB. All Rights Reserved.</a:t>
            </a:r>
          </a:p>
        </p:txBody>
      </p:sp>
      <p:sp>
        <p:nvSpPr>
          <p:cNvPr id="16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751383" y="6502713"/>
            <a:ext cx="6471140" cy="208250"/>
          </a:xfrm>
        </p:spPr>
        <p:txBody>
          <a:bodyPr lIns="0" tIns="0" rIns="0" bIns="0" anchor="b"/>
          <a:lstStyle>
            <a:lvl1pPr algn="l">
              <a:defRPr sz="1000" b="0" i="0">
                <a:solidFill>
                  <a:schemeClr val="bg1"/>
                </a:solidFill>
                <a:latin typeface="Proxima Nova Rg" panose="02000506030000020004" pitchFamily="2" charset="0"/>
              </a:defRPr>
            </a:lvl1pPr>
          </a:lstStyle>
          <a:p>
            <a:r>
              <a:rPr lang="en-GB"/>
              <a:t>Department of Computer Science – Ahmedur Rahman Shovon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361" y="6548817"/>
            <a:ext cx="1763517" cy="15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37626"/>
      </p:ext>
    </p:extLst>
  </p:cSld>
  <p:clrMapOvr>
    <a:masterClrMapping/>
  </p:clrMapOvr>
  <p:transition spd="slow">
    <p:push dir="u"/>
  </p:transition>
  <p:hf hdr="0" dt="0"/>
  <p:extLst>
    <p:ext uri="{DCECCB84-F9BA-43D5-87BE-67443E8EF086}">
      <p15:sldGuideLst xmlns:p15="http://schemas.microsoft.com/office/powerpoint/2012/main">
        <p15:guide id="1" pos="7159">
          <p15:clr>
            <a:srgbClr val="FBAE40"/>
          </p15:clr>
        </p15:guide>
        <p15:guide id="2" orient="horz" pos="436">
          <p15:clr>
            <a:srgbClr val="FBAE40"/>
          </p15:clr>
        </p15:guide>
        <p15:guide id="3" pos="339">
          <p15:clr>
            <a:srgbClr val="FBAE40"/>
          </p15:clr>
        </p15:guide>
        <p15:guide id="5" pos="7344">
          <p15:clr>
            <a:srgbClr val="FBAE40"/>
          </p15:clr>
        </p15:guide>
        <p15:guide id="6" orient="horz" pos="1033">
          <p15:clr>
            <a:srgbClr val="FBAE40"/>
          </p15:clr>
        </p15:guide>
        <p15:guide id="7" orient="horz" pos="3778">
          <p15:clr>
            <a:srgbClr val="FBAE40"/>
          </p15:clr>
        </p15:guide>
        <p15:guide id="8" orient="horz" pos="4252">
          <p15:clr>
            <a:srgbClr val="FBAE40"/>
          </p15:clr>
        </p15:guide>
        <p15:guide id="9" pos="703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364" y="476722"/>
            <a:ext cx="10636465" cy="768545"/>
          </a:xfrm>
        </p:spPr>
        <p:txBody>
          <a:bodyPr/>
          <a:lstStyle>
            <a:lvl1pPr>
              <a:defRPr b="1" i="0">
                <a:latin typeface="Proxima Nova Rg" panose="0200050603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0CB3332-03E0-A04A-BAC4-A603576BA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0781" y="570009"/>
            <a:ext cx="30413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 b="0" i="0">
                <a:solidFill>
                  <a:schemeClr val="accent6"/>
                </a:solidFill>
                <a:latin typeface="Proxima Nova Rg" panose="02000506030000020004" pitchFamily="2" charset="0"/>
              </a:defRPr>
            </a:lvl1pPr>
          </a:lstStyle>
          <a:p>
            <a:fld id="{54797FC3-DC33-DA47-95F6-F7EB925D69E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BE253E1-8640-8F4A-A0B0-47F028DC03C6}"/>
              </a:ext>
            </a:extLst>
          </p:cNvPr>
          <p:cNvCxnSpPr>
            <a:cxnSpLocks/>
          </p:cNvCxnSpPr>
          <p:nvPr userDrawn="1"/>
        </p:nvCxnSpPr>
        <p:spPr>
          <a:xfrm>
            <a:off x="11358347" y="625959"/>
            <a:ext cx="0" cy="2323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41842"/>
      </p:ext>
    </p:extLst>
  </p:cSld>
  <p:clrMapOvr>
    <a:masterClrMapping/>
  </p:clrMapOvr>
  <p:transition spd="slow">
    <p:push dir="u"/>
  </p:transition>
  <p:hf hdr="0" dt="0"/>
  <p:extLst>
    <p:ext uri="{DCECCB84-F9BA-43D5-87BE-67443E8EF086}">
      <p15:sldGuideLst xmlns:p15="http://schemas.microsoft.com/office/powerpoint/2012/main">
        <p15:guide id="1" pos="339">
          <p15:clr>
            <a:srgbClr val="FBAE40"/>
          </p15:clr>
        </p15:guide>
        <p15:guide id="2" orient="horz" pos="432">
          <p15:clr>
            <a:srgbClr val="FBAE40"/>
          </p15:clr>
        </p15:guide>
        <p15:guide id="3" pos="7159">
          <p15:clr>
            <a:srgbClr val="FBAE40"/>
          </p15:clr>
        </p15:guide>
        <p15:guide id="4" pos="7039">
          <p15:clr>
            <a:srgbClr val="FBAE40"/>
          </p15:clr>
        </p15:guide>
        <p15:guide id="5" pos="734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and Tabl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C1E18BAE-9E2F-A544-8C18-ABE725352C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6361" y="476722"/>
            <a:ext cx="10636464" cy="7685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b="1" i="0">
                <a:latin typeface="Proxima Nova Rg" panose="02000506030000020004" pitchFamily="2" charset="0"/>
              </a:defRPr>
            </a:lvl1pPr>
          </a:lstStyle>
          <a:p>
            <a:r>
              <a:rPr lang="en-US"/>
              <a:t>Text and Table – Option 2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70CB3332-03E0-A04A-BAC4-A603576BA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0781" y="570009"/>
            <a:ext cx="30413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 b="0" i="0">
                <a:solidFill>
                  <a:schemeClr val="accent6"/>
                </a:solidFill>
                <a:latin typeface="Proxima Nova Rg" panose="02000506030000020004" pitchFamily="2" charset="0"/>
              </a:defRPr>
            </a:lvl1pPr>
          </a:lstStyle>
          <a:p>
            <a:fld id="{54797FC3-DC33-DA47-95F6-F7EB925D69E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E253E1-8640-8F4A-A0B0-47F028DC03C6}"/>
              </a:ext>
            </a:extLst>
          </p:cNvPr>
          <p:cNvCxnSpPr>
            <a:cxnSpLocks/>
          </p:cNvCxnSpPr>
          <p:nvPr userDrawn="1"/>
        </p:nvCxnSpPr>
        <p:spPr>
          <a:xfrm>
            <a:off x="11358347" y="625959"/>
            <a:ext cx="0" cy="232322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6BF1EF8E-DA0B-704D-8521-ABAD7DBCCC9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754077" y="1645670"/>
            <a:ext cx="6868771" cy="4351336"/>
          </a:xfrm>
        </p:spPr>
        <p:txBody>
          <a:bodyPr/>
          <a:lstStyle>
            <a:lvl1pPr marL="0" indent="0" algn="ctr">
              <a:buNone/>
              <a:defRPr b="0" i="0">
                <a:latin typeface="Proxima Nova Rg" panose="02000506030000020004" pitchFamily="2" charset="0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66175A9-EBE4-6C48-969F-5E952C87697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32581" y="1645670"/>
            <a:ext cx="3867331" cy="4351338"/>
          </a:xfrm>
        </p:spPr>
        <p:txBody>
          <a:bodyPr wrap="square" lIns="0" tIns="0" rIns="0" anchor="t" anchorCtr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b="0" i="0">
                <a:latin typeface="Proxima Nova Rg" panose="02000506030000020004" pitchFamily="2" charset="0"/>
              </a:defRPr>
            </a:lvl1pPr>
            <a:lvl2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2pPr>
            <a:lvl3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3pPr>
            <a:lvl4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4pPr>
            <a:lvl5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2175C7-9CB8-2448-9B05-69F01779E8F9}"/>
              </a:ext>
            </a:extLst>
          </p:cNvPr>
          <p:cNvSpPr/>
          <p:nvPr userDrawn="1"/>
        </p:nvSpPr>
        <p:spPr>
          <a:xfrm>
            <a:off x="0" y="6392985"/>
            <a:ext cx="12192000" cy="465015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663B76-15CB-434D-8715-085FAB65AA38}"/>
              </a:ext>
            </a:extLst>
          </p:cNvPr>
          <p:cNvSpPr txBox="1"/>
          <p:nvPr userDrawn="1"/>
        </p:nvSpPr>
        <p:spPr>
          <a:xfrm>
            <a:off x="10557584" y="6593168"/>
            <a:ext cx="1098057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700">
                <a:solidFill>
                  <a:schemeClr val="bg1"/>
                </a:solidFill>
                <a:latin typeface="Proxima Nova Rg" panose="02000506030000020004" pitchFamily="50" charset="0"/>
                <a:cs typeface="Arial" panose="020B0604020202020204" pitchFamily="34" charset="0"/>
              </a:rPr>
              <a:t>© UAB. All Rights Reserved.</a:t>
            </a:r>
          </a:p>
        </p:txBody>
      </p:sp>
      <p:sp>
        <p:nvSpPr>
          <p:cNvPr id="16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3751383" y="6502713"/>
            <a:ext cx="6471140" cy="208250"/>
          </a:xfrm>
        </p:spPr>
        <p:txBody>
          <a:bodyPr lIns="0" tIns="0" rIns="0" bIns="0" anchor="b"/>
          <a:lstStyle>
            <a:lvl1pPr algn="l">
              <a:defRPr sz="1000" b="0" i="0">
                <a:solidFill>
                  <a:schemeClr val="bg1"/>
                </a:solidFill>
                <a:latin typeface="Proxima Nova Rg" panose="02000506030000020004" pitchFamily="2" charset="0"/>
              </a:defRPr>
            </a:lvl1pPr>
          </a:lstStyle>
          <a:p>
            <a:r>
              <a:rPr lang="en-GB"/>
              <a:t>Department of Computer Science – Ahmedur Rahman Shovon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361" y="6548817"/>
            <a:ext cx="1763517" cy="15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8120"/>
      </p:ext>
    </p:extLst>
  </p:cSld>
  <p:clrMapOvr>
    <a:masterClrMapping/>
  </p:clrMapOvr>
  <p:transition spd="slow">
    <p:push dir="u"/>
  </p:transition>
  <p:hf hdr="0" dt="0"/>
  <p:extLst>
    <p:ext uri="{DCECCB84-F9BA-43D5-87BE-67443E8EF086}">
      <p15:sldGuideLst xmlns:p15="http://schemas.microsoft.com/office/powerpoint/2012/main">
        <p15:guide id="1" orient="horz" pos="1033">
          <p15:clr>
            <a:srgbClr val="FBAE40"/>
          </p15:clr>
        </p15:guide>
        <p15:guide id="2" pos="7159">
          <p15:clr>
            <a:srgbClr val="FBAE40"/>
          </p15:clr>
        </p15:guide>
        <p15:guide id="3" orient="horz" pos="4252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778">
          <p15:clr>
            <a:srgbClr val="FBAE40"/>
          </p15:clr>
        </p15:guide>
        <p15:guide id="6" pos="339">
          <p15:clr>
            <a:srgbClr val="FBAE40"/>
          </p15:clr>
        </p15:guide>
        <p15:guide id="7" pos="2771">
          <p15:clr>
            <a:srgbClr val="FBAE40"/>
          </p15:clr>
        </p15:guide>
        <p15:guide id="8" pos="2999">
          <p15:clr>
            <a:srgbClr val="FBAE40"/>
          </p15:clr>
        </p15:guide>
        <p15:guide id="9" pos="7039">
          <p15:clr>
            <a:srgbClr val="FBAE40"/>
          </p15:clr>
        </p15:guide>
        <p15:guide id="10" pos="731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CAFCE-8EC7-084D-BB9A-53CC57977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360" y="1645670"/>
            <a:ext cx="5306656" cy="435133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1pPr>
            <a:lvl2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2pPr>
            <a:lvl3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3pPr>
            <a:lvl4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4pPr>
            <a:lvl5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C1E18BAE-9E2F-A544-8C18-ABE725352C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6361" y="476722"/>
            <a:ext cx="10636464" cy="76854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b="1" i="0">
                <a:latin typeface="Proxima Nova Rg" panose="02000506030000020004" pitchFamily="2" charset="0"/>
              </a:defRPr>
            </a:lvl1pPr>
          </a:lstStyle>
          <a:p>
            <a:r>
              <a:rPr lang="en-US"/>
              <a:t>Title and Text – Two Columns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220D36-0B0B-184D-8149-9B9135D3625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52764" y="1645670"/>
            <a:ext cx="5306656" cy="435133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1pPr>
            <a:lvl2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2pPr>
            <a:lvl3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3pPr>
            <a:lvl4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4pPr>
            <a:lvl5pPr>
              <a:lnSpc>
                <a:spcPct val="100000"/>
              </a:lnSpc>
              <a:defRPr b="0" i="0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361" y="6548817"/>
            <a:ext cx="1763517" cy="15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3012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252">
          <p15:clr>
            <a:srgbClr val="FBAE40"/>
          </p15:clr>
        </p15:guide>
        <p15:guide id="2" pos="339">
          <p15:clr>
            <a:srgbClr val="FBAE40"/>
          </p15:clr>
        </p15:guide>
        <p15:guide id="3" orient="horz" pos="3778">
          <p15:clr>
            <a:srgbClr val="FBAE40"/>
          </p15:clr>
        </p15:guide>
        <p15:guide id="4" orient="horz" pos="1033">
          <p15:clr>
            <a:srgbClr val="FBAE40"/>
          </p15:clr>
        </p15:guide>
        <p15:guide id="5" orient="horz" pos="432">
          <p15:clr>
            <a:srgbClr val="FBAE40"/>
          </p15:clr>
        </p15:guide>
        <p15:guide id="6" pos="7344">
          <p15:clr>
            <a:srgbClr val="FBAE40"/>
          </p15:clr>
        </p15:guide>
        <p15:guide id="7" pos="3685">
          <p15:clr>
            <a:srgbClr val="FBAE40"/>
          </p15:clr>
        </p15:guide>
        <p15:guide id="8" pos="3999">
          <p15:clr>
            <a:srgbClr val="FBAE40"/>
          </p15:clr>
        </p15:guide>
        <p15:guide id="9" pos="7159">
          <p15:clr>
            <a:srgbClr val="FBAE40"/>
          </p15:clr>
        </p15:guide>
        <p15:guide id="10" pos="703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3">
    <p:bg>
      <p:bgPr>
        <a:solidFill>
          <a:srgbClr val="D5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35D4C-E2BA-FC41-B781-35F9710CC0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32705" y="2205037"/>
            <a:ext cx="5876785" cy="1655763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5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Your presentation title goes here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14086E-82B4-ED47-AD55-AB40607C048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32705" y="4099548"/>
            <a:ext cx="5876784" cy="60757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name(s) here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20A15A9D-096D-4642-BCED-084CA3DB77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32705" y="4945868"/>
            <a:ext cx="2902358" cy="2952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400" b="1" cap="all" spc="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 b="1" spc="300">
                <a:solidFill>
                  <a:srgbClr val="D500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3A904-EC83-5743-9E0B-7E8D3EF472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34" t="1686" r="76195" b="71329"/>
          <a:stretch/>
        </p:blipFill>
        <p:spPr>
          <a:xfrm>
            <a:off x="1650124" y="115614"/>
            <a:ext cx="1252234" cy="1850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278586-14BC-D246-91E3-D3363FB09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469" y="5865392"/>
            <a:ext cx="3091621" cy="5958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28457E-57CF-E648-BAF2-42E9BED8C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3534" t="1686" r="76195" b="71329"/>
          <a:stretch/>
        </p:blipFill>
        <p:spPr>
          <a:xfrm>
            <a:off x="1650124" y="115614"/>
            <a:ext cx="1252234" cy="1850675"/>
          </a:xfrm>
          <a:prstGeom prst="rect">
            <a:avLst/>
          </a:prstGeom>
        </p:spPr>
      </p:pic>
      <p:pic>
        <p:nvPicPr>
          <p:cNvPr id="9" name="Picture 8" descr="UIC logo">
            <a:extLst>
              <a:ext uri="{FF2B5EF4-FFF2-40B4-BE49-F238E27FC236}">
                <a16:creationId xmlns:a16="http://schemas.microsoft.com/office/drawing/2014/main" id="{46EDB8EA-EADE-B64F-8B29-2877668CCB4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77469" y="5865392"/>
            <a:ext cx="3091621" cy="59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05715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AE95BB1C-7367-174E-86AC-B5EAD9C7E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12" name="Tex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13923FF0-91A2-FC4E-B343-37CB42E67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11049000" cy="449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F16DF5-01AC-754C-98B2-5EA64B833B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94832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3" orient="horz" pos="264">
          <p15:clr>
            <a:srgbClr val="FBAE40"/>
          </p15:clr>
        </p15:guide>
        <p15:guide id="4" pos="3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18F257AB-AF45-934E-BFF1-AE4DC3D9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15" name="Tex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4F372C3B-4935-CC40-AD8B-F5A0EA68A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5257800" cy="449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9959763C-470E-8D47-8354-F06F0B2376C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88100" y="1437126"/>
            <a:ext cx="5257800" cy="449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E7EF66-5690-E042-9372-0EEDCB01E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07793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2F6C8-2EBB-C945-9D96-59D1AC7D5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CBEFCDC9-0012-9940-B483-68070FCFA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11049000" cy="449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A52CA9-3359-964B-B846-8B297BC676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3979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FD562A-841F-164A-BD9C-341DA56A8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3D1445-9D6D-964A-AC7A-DE437353B5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93588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670E8F9-5D9E-104F-82AD-62803F277A1F}"/>
              </a:ext>
            </a:extLst>
          </p:cNvPr>
          <p:cNvCxnSpPr/>
          <p:nvPr/>
        </p:nvCxnSpPr>
        <p:spPr>
          <a:xfrm>
            <a:off x="6096000" y="1030014"/>
            <a:ext cx="0" cy="4750676"/>
          </a:xfrm>
          <a:prstGeom prst="line">
            <a:avLst/>
          </a:prstGeom>
          <a:ln>
            <a:solidFill>
              <a:srgbClr val="D5003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4152CFAA-0912-6041-857E-9E2DB17FF3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26811" y="1439648"/>
            <a:ext cx="4350773" cy="12287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solidFill>
                  <a:srgbClr val="001E62"/>
                </a:solidFill>
              </a:defRPr>
            </a:lvl1pPr>
          </a:lstStyle>
          <a:p>
            <a:pPr lvl="0"/>
            <a:r>
              <a:rPr lang="en-US" dirty="0"/>
              <a:t>Headline goes here and here</a:t>
            </a:r>
          </a:p>
        </p:txBody>
      </p:sp>
      <p:sp>
        <p:nvSpPr>
          <p:cNvPr id="8" name="Content Placeholder 11" descr="if picture or chart you must type your ADA compliant description here.">
            <a:extLst>
              <a:ext uri="{FF2B5EF4-FFF2-40B4-BE49-F238E27FC236}">
                <a16:creationId xmlns:a16="http://schemas.microsoft.com/office/drawing/2014/main" id="{4534FDD0-98EB-0E4B-BA13-8EFEC697F5A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926262" y="2759720"/>
            <a:ext cx="4351333" cy="29114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Picture Placeholder 4" descr=" you must type your ADA compliant description here.">
            <a:extLst>
              <a:ext uri="{FF2B5EF4-FFF2-40B4-BE49-F238E27FC236}">
                <a16:creationId xmlns:a16="http://schemas.microsoft.com/office/drawing/2014/main" id="{2AE6B37B-7A9E-AC4A-8603-521DF936A0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996585"/>
            <a:ext cx="4838700" cy="4864830"/>
          </a:xfrm>
          <a:custGeom>
            <a:avLst/>
            <a:gdLst>
              <a:gd name="connsiteX0" fmla="*/ 2686415 w 5372830"/>
              <a:gd name="connsiteY0" fmla="*/ 0 h 5372830"/>
              <a:gd name="connsiteX1" fmla="*/ 5372830 w 5372830"/>
              <a:gd name="connsiteY1" fmla="*/ 2686415 h 5372830"/>
              <a:gd name="connsiteX2" fmla="*/ 2686415 w 5372830"/>
              <a:gd name="connsiteY2" fmla="*/ 5372830 h 5372830"/>
              <a:gd name="connsiteX3" fmla="*/ 0 w 5372830"/>
              <a:gd name="connsiteY3" fmla="*/ 2686415 h 5372830"/>
              <a:gd name="connsiteX4" fmla="*/ 2686415 w 5372830"/>
              <a:gd name="connsiteY4" fmla="*/ 0 h 537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2830" h="5372830">
                <a:moveTo>
                  <a:pt x="2686415" y="0"/>
                </a:moveTo>
                <a:cubicBezTo>
                  <a:pt x="4170081" y="0"/>
                  <a:pt x="5372830" y="1202749"/>
                  <a:pt x="5372830" y="2686415"/>
                </a:cubicBezTo>
                <a:cubicBezTo>
                  <a:pt x="5372830" y="4170081"/>
                  <a:pt x="4170081" y="5372830"/>
                  <a:pt x="2686415" y="5372830"/>
                </a:cubicBezTo>
                <a:cubicBezTo>
                  <a:pt x="1202749" y="5372830"/>
                  <a:pt x="0" y="4170081"/>
                  <a:pt x="0" y="2686415"/>
                </a:cubicBezTo>
                <a:cubicBezTo>
                  <a:pt x="0" y="1202749"/>
                  <a:pt x="1202749" y="0"/>
                  <a:pt x="2686415" y="0"/>
                </a:cubicBezTo>
                <a:close/>
              </a:path>
            </a:pathLst>
          </a:custGeom>
          <a:pattFill prst="pct20">
            <a:fgClr>
              <a:srgbClr val="D50032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03B19A-E5F1-7849-87E8-BC837A98B735}"/>
              </a:ext>
            </a:extLst>
          </p:cNvPr>
          <p:cNvCxnSpPr/>
          <p:nvPr userDrawn="1"/>
        </p:nvCxnSpPr>
        <p:spPr>
          <a:xfrm>
            <a:off x="6096000" y="1030014"/>
            <a:ext cx="0" cy="4750676"/>
          </a:xfrm>
          <a:prstGeom prst="line">
            <a:avLst/>
          </a:prstGeom>
          <a:ln>
            <a:solidFill>
              <a:srgbClr val="D5003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AA305B-15BF-6C42-8F96-6626A688DE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48343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68475C8-B220-2F40-8250-A8DABF108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" r="80192" b="1"/>
          <a:stretch/>
        </p:blipFill>
        <p:spPr>
          <a:xfrm>
            <a:off x="0" y="1"/>
            <a:ext cx="2414954" cy="68579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CE3E459-9CC3-0140-8DAD-816081458959}"/>
              </a:ext>
            </a:extLst>
          </p:cNvPr>
          <p:cNvSpPr/>
          <p:nvPr userDrawn="1"/>
        </p:nvSpPr>
        <p:spPr>
          <a:xfrm>
            <a:off x="196645" y="6439768"/>
            <a:ext cx="304800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F14035-00BE-DA4B-8DEA-5CF7088969E9}"/>
              </a:ext>
            </a:extLst>
          </p:cNvPr>
          <p:cNvSpPr txBox="1"/>
          <p:nvPr userDrawn="1"/>
        </p:nvSpPr>
        <p:spPr>
          <a:xfrm>
            <a:off x="157317" y="6409911"/>
            <a:ext cx="601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65C24F-D5A7-7547-9DA1-2768CBD8B2AD}" type="slidenum">
              <a:rPr lang="en-US" sz="1400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4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D3743E-57E4-804E-B8B7-FE965FD080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37229" y="1439648"/>
            <a:ext cx="5948313" cy="12287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solidFill>
                  <a:srgbClr val="001E62"/>
                </a:solidFill>
              </a:defRPr>
            </a:lvl1pPr>
          </a:lstStyle>
          <a:p>
            <a:pPr lvl="0"/>
            <a:r>
              <a:rPr lang="en-US" dirty="0"/>
              <a:t>Headline goes here and here</a:t>
            </a:r>
          </a:p>
        </p:txBody>
      </p:sp>
      <p:sp>
        <p:nvSpPr>
          <p:cNvPr id="11" name="Content Placeholder 11" descr="if picture or chart you must type your ADA compliant description here.">
            <a:extLst>
              <a:ext uri="{FF2B5EF4-FFF2-40B4-BE49-F238E27FC236}">
                <a16:creationId xmlns:a16="http://schemas.microsoft.com/office/drawing/2014/main" id="{8CD0619C-95A7-664C-8775-F34BF89EE6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37230" y="2759720"/>
            <a:ext cx="5948312" cy="316974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Picture Placeholder 9" descr="you must type your ADA compliant description here.">
            <a:extLst>
              <a:ext uri="{FF2B5EF4-FFF2-40B4-BE49-F238E27FC236}">
                <a16:creationId xmlns:a16="http://schemas.microsoft.com/office/drawing/2014/main" id="{F74CC7FA-159A-A245-AC24-50F9BEA2431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9435" y="1439648"/>
            <a:ext cx="3859565" cy="3970552"/>
          </a:xfrm>
          <a:custGeom>
            <a:avLst/>
            <a:gdLst>
              <a:gd name="connsiteX0" fmla="*/ 0 w 3181350"/>
              <a:gd name="connsiteY0" fmla="*/ 0 h 3181350"/>
              <a:gd name="connsiteX1" fmla="*/ 3181350 w 3181350"/>
              <a:gd name="connsiteY1" fmla="*/ 0 h 3181350"/>
              <a:gd name="connsiteX2" fmla="*/ 3181350 w 3181350"/>
              <a:gd name="connsiteY2" fmla="*/ 3181350 h 3181350"/>
              <a:gd name="connsiteX3" fmla="*/ 0 w 3181350"/>
              <a:gd name="connsiteY3" fmla="*/ 318135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1350" h="3181350">
                <a:moveTo>
                  <a:pt x="0" y="0"/>
                </a:moveTo>
                <a:lnTo>
                  <a:pt x="3181350" y="0"/>
                </a:lnTo>
                <a:lnTo>
                  <a:pt x="3181350" y="3181350"/>
                </a:lnTo>
                <a:lnTo>
                  <a:pt x="0" y="318135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  <a:endParaRPr lang="id-ID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20A646-7949-4A45-83F2-C982BA44660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637229" y="6419410"/>
            <a:ext cx="4114800" cy="365125"/>
          </a:xfrm>
        </p:spPr>
        <p:txBody>
          <a:bodyPr/>
          <a:lstStyle/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23427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218E8F-10A9-6445-A422-50AED2FB7719}"/>
              </a:ext>
            </a:extLst>
          </p:cNvPr>
          <p:cNvSpPr txBox="1"/>
          <p:nvPr userDrawn="1"/>
        </p:nvSpPr>
        <p:spPr>
          <a:xfrm>
            <a:off x="125425" y="6439768"/>
            <a:ext cx="601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65C24F-D5A7-7547-9DA1-2768CBD8B2AD}" type="slidenum">
              <a:rPr lang="en-US" sz="1400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4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BB5935-E507-3B44-AD51-1D3B1F0405E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462017" y="6126480"/>
            <a:ext cx="604558" cy="58928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BA86899-E688-504E-A570-178B715EA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05117A9-42CA-BD41-9D8D-547D5CDB2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1437126"/>
            <a:ext cx="11049000" cy="449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7" descr="red UIC circle mark">
            <a:extLst>
              <a:ext uri="{FF2B5EF4-FFF2-40B4-BE49-F238E27FC236}">
                <a16:creationId xmlns:a16="http://schemas.microsoft.com/office/drawing/2014/main" id="{51353ED9-6758-5C4A-B0DC-BD4F58B26932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11462017" y="6126480"/>
            <a:ext cx="604558" cy="58928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EA0ADE-DED0-334D-AE1C-0EBE7C7C1C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1499" y="641941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179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21" r:id="rId6"/>
    <p:sldLayoutId id="2147483715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6" r:id="rId16"/>
    <p:sldLayoutId id="2147483718" r:id="rId17"/>
    <p:sldLayoutId id="2147483719" r:id="rId18"/>
    <p:sldLayoutId id="2147483720" r:id="rId19"/>
    <p:sldLayoutId id="2147483722" r:id="rId20"/>
    <p:sldLayoutId id="2147483723" r:id="rId21"/>
    <p:sldLayoutId id="2147483724" r:id="rId22"/>
    <p:sldLayoutId id="2147483725" r:id="rId23"/>
    <p:sldLayoutId id="2147483726" r:id="rId24"/>
    <p:sldLayoutId id="2147483727" r:id="rId2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rgbClr val="001E62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Tx/>
        <a:buNone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35000" indent="-177800" algn="l" defTabSz="914400" rtl="0" eaLnBrk="1" latinLnBrk="0" hangingPunct="1">
        <a:lnSpc>
          <a:spcPct val="100000"/>
        </a:lnSpc>
        <a:spcBef>
          <a:spcPts val="500"/>
        </a:spcBef>
        <a:buClr>
          <a:srgbClr val="001E62"/>
        </a:buClr>
        <a:buFont typeface="Arial" panose="020B0604020202020204" pitchFamily="34" charset="0"/>
        <a:buChar char="•"/>
        <a:tabLst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098550" indent="-184150" algn="l" defTabSz="914400" rtl="0" eaLnBrk="1" latinLnBrk="0" hangingPunct="1">
        <a:lnSpc>
          <a:spcPct val="100000"/>
        </a:lnSpc>
        <a:spcBef>
          <a:spcPts val="500"/>
        </a:spcBef>
        <a:buClr>
          <a:srgbClr val="001E62"/>
        </a:buClr>
        <a:buFont typeface="System Font Regular"/>
        <a:buChar char="–"/>
        <a:tabLst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64">
          <p15:clr>
            <a:srgbClr val="F26B43"/>
          </p15:clr>
        </p15:guide>
        <p15:guide id="4" pos="3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shov@uic.edu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shovon.com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4.png"/><Relationship Id="rId18" Type="http://schemas.openxmlformats.org/officeDocument/2006/relationships/slide" Target="slide45.xml"/><Relationship Id="rId3" Type="http://schemas.openxmlformats.org/officeDocument/2006/relationships/slide" Target="slide3.xml"/><Relationship Id="rId7" Type="http://schemas.openxmlformats.org/officeDocument/2006/relationships/image" Target="../media/image12.png"/><Relationship Id="rId12" Type="http://schemas.openxmlformats.org/officeDocument/2006/relationships/slide" Target="slide22.xml"/><Relationship Id="rId17" Type="http://schemas.openxmlformats.org/officeDocument/2006/relationships/image" Target="../media/image16.png"/><Relationship Id="rId2" Type="http://schemas.openxmlformats.org/officeDocument/2006/relationships/image" Target="../media/image1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slide" Target="slide13.xml"/><Relationship Id="rId11" Type="http://schemas.openxmlformats.org/officeDocument/2006/relationships/image" Target="../media/image14.png"/><Relationship Id="rId5" Type="http://schemas.openxmlformats.org/officeDocument/2006/relationships/image" Target="../media/image12.png"/><Relationship Id="rId15" Type="http://schemas.openxmlformats.org/officeDocument/2006/relationships/slide" Target="slide29.xml"/><Relationship Id="rId10" Type="http://schemas.openxmlformats.org/officeDocument/2006/relationships/image" Target="../media/image13.png"/><Relationship Id="rId19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slide" Target="slide19.xml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hyperlink" Target="https://rapids.ai/" TargetMode="Externa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rapids.ai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alesforce.com/products/platform/best-practices/declarative-programming-vs-imperative-programming/" TargetMode="Externa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ww.salesforce.com/products/platform/best-practices/declarative-programming-vs-imperative-programming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D8CEBF6-E272-40D5-F419-32F6266EE06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4435" r="24435"/>
          <a:stretch/>
        </p:blipFill>
        <p:spPr>
          <a:xfrm>
            <a:off x="-803275" y="0"/>
            <a:ext cx="6248908" cy="68746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65CAB02-2979-F743-BCBE-6123B6247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239" y="1179268"/>
            <a:ext cx="4920343" cy="1655763"/>
          </a:xfrm>
        </p:spPr>
        <p:txBody>
          <a:bodyPr/>
          <a:lstStyle/>
          <a:p>
            <a:r>
              <a:rPr lang="en-US" b="0" dirty="0">
                <a:latin typeface="Arial"/>
                <a:cs typeface="Arial"/>
              </a:rPr>
              <a:t>High Performance Joins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C3D5BC-402D-A04F-BB9A-D625ED1676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239" y="2946779"/>
            <a:ext cx="4920344" cy="1838494"/>
          </a:xfrm>
        </p:spPr>
        <p:txBody>
          <a:bodyPr vert="horz" lIns="0" tIns="0" rIns="0" bIns="0" rtlCol="0" anchor="t">
            <a:normAutofit fontScale="85000" lnSpcReduction="20000"/>
          </a:bodyPr>
          <a:lstStyle/>
          <a:p>
            <a:r>
              <a:rPr lang="en-US" dirty="0">
                <a:latin typeface="Arial"/>
                <a:cs typeface="Arial"/>
              </a:rPr>
              <a:t>Ahmedur Rahman Shovon</a:t>
            </a:r>
          </a:p>
          <a:p>
            <a:r>
              <a:rPr lang="en-US" dirty="0">
                <a:latin typeface="Arial"/>
                <a:cs typeface="Arial"/>
              </a:rPr>
              <a:t>PhD student</a:t>
            </a:r>
          </a:p>
          <a:p>
            <a:r>
              <a:rPr lang="en-US" dirty="0">
                <a:latin typeface="Arial"/>
                <a:cs typeface="Arial"/>
              </a:rPr>
              <a:t>Department of Computer Science</a:t>
            </a:r>
            <a:endParaRPr lang="en-US" dirty="0"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Email: </a:t>
            </a:r>
            <a:r>
              <a:rPr lang="en-US" dirty="0">
                <a:latin typeface="Arial"/>
                <a:cs typeface="Arial"/>
                <a:hlinkClick r:id="rId3"/>
              </a:rPr>
              <a:t>ashov@uic.edu</a:t>
            </a:r>
            <a:endParaRPr lang="en-US"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Website: </a:t>
            </a:r>
            <a:r>
              <a:rPr lang="en-US" dirty="0">
                <a:latin typeface="Arial"/>
                <a:cs typeface="Arial"/>
                <a:hlinkClick r:id="rId4"/>
              </a:rPr>
              <a:t>arshovon.com</a:t>
            </a:r>
            <a:endParaRPr lang="en-US"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5D0CAF-757B-8D44-A9F8-107B346FC9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239" y="429400"/>
            <a:ext cx="2902358" cy="29527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10/23/2023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471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B2729-3F64-38B5-3892-713A747E8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1BF20C-101B-5401-73EC-455A89F8D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roxima Nova Rg"/>
              </a:rPr>
              <a:t>Example of Natural Join ⨝</a:t>
            </a:r>
            <a:endParaRPr lang="en-US"/>
          </a:p>
        </p:txBody>
      </p:sp>
      <p:graphicFrame>
        <p:nvGraphicFramePr>
          <p:cNvPr id="8" name="Table 15">
            <a:extLst>
              <a:ext uri="{FF2B5EF4-FFF2-40B4-BE49-F238E27FC236}">
                <a16:creationId xmlns:a16="http://schemas.microsoft.com/office/drawing/2014/main" id="{08192A14-0C15-BC2A-2C15-29867D4C59D6}"/>
              </a:ext>
            </a:extLst>
          </p:cNvPr>
          <p:cNvGraphicFramePr>
            <a:graphicFrameLocks noGrp="1"/>
          </p:cNvGraphicFramePr>
          <p:nvPr/>
        </p:nvGraphicFramePr>
        <p:xfrm>
          <a:off x="887316" y="1834417"/>
          <a:ext cx="3915007" cy="1332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3201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290731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1801075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 err="1"/>
                        <a:t>UserID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UserEmail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Alice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alice@example.com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Bob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bob@</a:t>
                      </a:r>
                      <a:r>
                        <a:rPr lang="en-US" sz="1400" b="0" i="0" u="none" strike="noStrike" noProof="0">
                          <a:solidFill>
                            <a:schemeClr val="tx1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eve@</a:t>
                      </a: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0FD03F5-91DA-08FC-6D59-33B4256A4CAF}"/>
              </a:ext>
            </a:extLst>
          </p:cNvPr>
          <p:cNvSpPr txBox="1"/>
          <p:nvPr/>
        </p:nvSpPr>
        <p:spPr>
          <a:xfrm>
            <a:off x="725980" y="1389996"/>
            <a:ext cx="39361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User (Outer Relation)</a:t>
            </a:r>
          </a:p>
        </p:txBody>
      </p:sp>
      <p:graphicFrame>
        <p:nvGraphicFramePr>
          <p:cNvPr id="14" name="Table 15">
            <a:extLst>
              <a:ext uri="{FF2B5EF4-FFF2-40B4-BE49-F238E27FC236}">
                <a16:creationId xmlns:a16="http://schemas.microsoft.com/office/drawing/2014/main" id="{2EA9C921-23FD-E752-7F9A-2F4A12E033D6}"/>
              </a:ext>
            </a:extLst>
          </p:cNvPr>
          <p:cNvGraphicFramePr>
            <a:graphicFrameLocks noGrp="1"/>
          </p:cNvGraphicFramePr>
          <p:nvPr/>
        </p:nvGraphicFramePr>
        <p:xfrm>
          <a:off x="6224274" y="1833500"/>
          <a:ext cx="3865858" cy="1666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68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246289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1806701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 err="1"/>
                        <a:t>UserID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OrderTotal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Items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25.69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145.66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12.11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103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44.00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20495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8488EC4-3CB3-5D54-34C5-28CE7714CDAA}"/>
              </a:ext>
            </a:extLst>
          </p:cNvPr>
          <p:cNvSpPr txBox="1"/>
          <p:nvPr/>
        </p:nvSpPr>
        <p:spPr>
          <a:xfrm>
            <a:off x="6190886" y="1391139"/>
            <a:ext cx="39361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Order (Inner Relation)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31BC8B-1C8B-0F3C-0924-57A8759819E2}"/>
              </a:ext>
            </a:extLst>
          </p:cNvPr>
          <p:cNvSpPr txBox="1"/>
          <p:nvPr/>
        </p:nvSpPr>
        <p:spPr>
          <a:xfrm>
            <a:off x="3794736" y="3780408"/>
            <a:ext cx="139939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User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8C00A3-8F94-6BC5-A43F-CA2C51951CE6}"/>
              </a:ext>
            </a:extLst>
          </p:cNvPr>
          <p:cNvSpPr txBox="1"/>
          <p:nvPr/>
        </p:nvSpPr>
        <p:spPr>
          <a:xfrm>
            <a:off x="5192359" y="3515455"/>
            <a:ext cx="60960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dirty="0"/>
              <a:t>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517847-2F30-13BB-3785-383657E3BC6F}"/>
              </a:ext>
            </a:extLst>
          </p:cNvPr>
          <p:cNvSpPr txBox="1"/>
          <p:nvPr/>
        </p:nvSpPr>
        <p:spPr>
          <a:xfrm>
            <a:off x="5898838" y="3780407"/>
            <a:ext cx="141906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Order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777792E-E14E-1507-49A1-EDD8A677992B}"/>
              </a:ext>
            </a:extLst>
          </p:cNvPr>
          <p:cNvSpPr/>
          <p:nvPr/>
        </p:nvSpPr>
        <p:spPr>
          <a:xfrm>
            <a:off x="869741" y="2823422"/>
            <a:ext cx="3932903" cy="35887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0DAB2A-DF33-409C-CD29-9FF967562DD6}"/>
              </a:ext>
            </a:extLst>
          </p:cNvPr>
          <p:cNvSpPr/>
          <p:nvPr/>
        </p:nvSpPr>
        <p:spPr>
          <a:xfrm>
            <a:off x="6224275" y="3153561"/>
            <a:ext cx="3865858" cy="35887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3AB6163-40E6-FB88-7A64-652D35AEC438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802644" y="3002861"/>
            <a:ext cx="1421631" cy="3396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35FDDBF-1A03-8AAD-41FA-69ACE7C0F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951549"/>
              </p:ext>
            </p:extLst>
          </p:nvPr>
        </p:nvGraphicFramePr>
        <p:xfrm>
          <a:off x="2321339" y="4587172"/>
          <a:ext cx="6520669" cy="1666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1300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172492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1925473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  <a:gridCol w="1473686">
                  <a:extLst>
                    <a:ext uri="{9D8B030D-6E8A-4147-A177-3AD203B41FA5}">
                      <a16:colId xmlns:a16="http://schemas.microsoft.com/office/drawing/2014/main" val="2568881088"/>
                    </a:ext>
                  </a:extLst>
                </a:gridCol>
                <a:gridCol w="1077718">
                  <a:extLst>
                    <a:ext uri="{9D8B030D-6E8A-4147-A177-3AD203B41FA5}">
                      <a16:colId xmlns:a16="http://schemas.microsoft.com/office/drawing/2014/main" val="1798179777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 err="1"/>
                        <a:t>UserID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i="0" u="none" strike="noStrike" noProof="0" err="1">
                          <a:latin typeface="Proxima Nova Rg"/>
                        </a:rPr>
                        <a:t>OrderTotal</a:t>
                      </a:r>
                      <a:endParaRPr lang="en-US" b="1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Items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Alice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alice@example.com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Bob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bob@</a:t>
                      </a:r>
                      <a:r>
                        <a:rPr lang="en-US" sz="1400" b="0" i="0" u="none" strike="noStrike" noProof="0">
                          <a:solidFill>
                            <a:schemeClr val="tx1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145.66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eve@</a:t>
                      </a:r>
                      <a:r>
                        <a:rPr lang="en-US" sz="1400" b="0" i="0" u="none" strike="noStrike" noProof="0">
                          <a:solidFill>
                            <a:schemeClr val="tx1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3287945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eve@example.com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44.00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1442908"/>
                  </a:ext>
                </a:extLst>
              </a:tr>
            </a:tbl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D000867-3298-22B1-9C6B-36F808A1AC4C}"/>
              </a:ext>
            </a:extLst>
          </p:cNvPr>
          <p:cNvSpPr/>
          <p:nvPr/>
        </p:nvSpPr>
        <p:spPr>
          <a:xfrm>
            <a:off x="2321338" y="5903178"/>
            <a:ext cx="6520669" cy="35887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36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EF949-7068-F4A1-24CF-82F6ED5D6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6646B8-9C22-837E-6ED5-38257779C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roxima Nova Rg"/>
              </a:rPr>
              <a:t>Example of Natural Join ⨝</a:t>
            </a:r>
            <a:endParaRPr lang="en-US"/>
          </a:p>
        </p:txBody>
      </p:sp>
      <p:graphicFrame>
        <p:nvGraphicFramePr>
          <p:cNvPr id="8" name="Table 15">
            <a:extLst>
              <a:ext uri="{FF2B5EF4-FFF2-40B4-BE49-F238E27FC236}">
                <a16:creationId xmlns:a16="http://schemas.microsoft.com/office/drawing/2014/main" id="{12AA0CFD-3B79-B840-C3EC-60F80A134876}"/>
              </a:ext>
            </a:extLst>
          </p:cNvPr>
          <p:cNvGraphicFramePr>
            <a:graphicFrameLocks noGrp="1"/>
          </p:cNvGraphicFramePr>
          <p:nvPr/>
        </p:nvGraphicFramePr>
        <p:xfrm>
          <a:off x="887316" y="1834417"/>
          <a:ext cx="3915007" cy="1332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3201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290731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1801075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 err="1"/>
                        <a:t>UserID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UserEmail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Alice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alice@example.com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Bob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bob@</a:t>
                      </a:r>
                      <a:r>
                        <a:rPr lang="en-US" sz="1400" b="0" i="0" u="none" strike="noStrike" noProof="0">
                          <a:solidFill>
                            <a:schemeClr val="tx1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eve@</a:t>
                      </a: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EDB63BC-A82A-6736-DAA7-6C100E1AC80C}"/>
              </a:ext>
            </a:extLst>
          </p:cNvPr>
          <p:cNvSpPr txBox="1"/>
          <p:nvPr/>
        </p:nvSpPr>
        <p:spPr>
          <a:xfrm>
            <a:off x="725980" y="1389996"/>
            <a:ext cx="39361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User (Outer Relation)</a:t>
            </a:r>
          </a:p>
        </p:txBody>
      </p:sp>
      <p:graphicFrame>
        <p:nvGraphicFramePr>
          <p:cNvPr id="14" name="Table 15">
            <a:extLst>
              <a:ext uri="{FF2B5EF4-FFF2-40B4-BE49-F238E27FC236}">
                <a16:creationId xmlns:a16="http://schemas.microsoft.com/office/drawing/2014/main" id="{E0CED4F3-34AA-B5CE-823C-9B0CD4935BB2}"/>
              </a:ext>
            </a:extLst>
          </p:cNvPr>
          <p:cNvGraphicFramePr>
            <a:graphicFrameLocks noGrp="1"/>
          </p:cNvGraphicFramePr>
          <p:nvPr/>
        </p:nvGraphicFramePr>
        <p:xfrm>
          <a:off x="6224274" y="1833500"/>
          <a:ext cx="3865858" cy="1666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68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246289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1806701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 err="1"/>
                        <a:t>UserID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OrderTotal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Items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25.69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145.66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12.11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103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44.00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20495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62F7ADC-09C5-3072-736B-92D6D7E5946D}"/>
              </a:ext>
            </a:extLst>
          </p:cNvPr>
          <p:cNvSpPr txBox="1"/>
          <p:nvPr/>
        </p:nvSpPr>
        <p:spPr>
          <a:xfrm>
            <a:off x="6190886" y="1391139"/>
            <a:ext cx="39361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Order (Inner Relation)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8040527-9518-72E8-8E1B-CB6B3BC0D6D5}"/>
              </a:ext>
            </a:extLst>
          </p:cNvPr>
          <p:cNvGraphicFramePr>
            <a:graphicFrameLocks noGrp="1"/>
          </p:cNvGraphicFramePr>
          <p:nvPr/>
        </p:nvGraphicFramePr>
        <p:xfrm>
          <a:off x="2321339" y="4587172"/>
          <a:ext cx="6520669" cy="1666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1300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172492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1925473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  <a:gridCol w="1473686">
                  <a:extLst>
                    <a:ext uri="{9D8B030D-6E8A-4147-A177-3AD203B41FA5}">
                      <a16:colId xmlns:a16="http://schemas.microsoft.com/office/drawing/2014/main" val="2568881088"/>
                    </a:ext>
                  </a:extLst>
                </a:gridCol>
                <a:gridCol w="1077718">
                  <a:extLst>
                    <a:ext uri="{9D8B030D-6E8A-4147-A177-3AD203B41FA5}">
                      <a16:colId xmlns:a16="http://schemas.microsoft.com/office/drawing/2014/main" val="1798179777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 err="1"/>
                        <a:t>UserID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i="0" u="none" strike="noStrike" noProof="0" err="1">
                          <a:latin typeface="Proxima Nova Rg"/>
                        </a:rPr>
                        <a:t>OrderTotal</a:t>
                      </a:r>
                      <a:endParaRPr lang="en-US" b="1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Items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Alice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alice@example.com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Bob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bob@</a:t>
                      </a:r>
                      <a:r>
                        <a:rPr lang="en-US" sz="1400" b="0" i="0" u="none" strike="noStrike" noProof="0">
                          <a:solidFill>
                            <a:schemeClr val="tx1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145.66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eve@</a:t>
                      </a:r>
                      <a:r>
                        <a:rPr lang="en-US" sz="1400" b="0" i="0" u="none" strike="noStrike" noProof="0">
                          <a:solidFill>
                            <a:schemeClr val="tx1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103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eve@example.com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44.00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8990238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D3C5E2FB-5F55-3F3B-9047-E95E3EAB8A8F}"/>
              </a:ext>
            </a:extLst>
          </p:cNvPr>
          <p:cNvSpPr txBox="1"/>
          <p:nvPr/>
        </p:nvSpPr>
        <p:spPr>
          <a:xfrm>
            <a:off x="3794736" y="3780408"/>
            <a:ext cx="139939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User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726342-0A01-70C5-4CA5-A20F87FD5F63}"/>
              </a:ext>
            </a:extLst>
          </p:cNvPr>
          <p:cNvSpPr txBox="1"/>
          <p:nvPr/>
        </p:nvSpPr>
        <p:spPr>
          <a:xfrm>
            <a:off x="5192359" y="3515455"/>
            <a:ext cx="60960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dirty="0"/>
              <a:t>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ECF0C0-6446-EBFD-A6E9-4DBE9051710B}"/>
              </a:ext>
            </a:extLst>
          </p:cNvPr>
          <p:cNvSpPr txBox="1"/>
          <p:nvPr/>
        </p:nvSpPr>
        <p:spPr>
          <a:xfrm>
            <a:off x="5898838" y="3780407"/>
            <a:ext cx="141906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1268626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9C1DC8-CF28-92D1-2237-99B65E57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xima Nova Rg"/>
              </a:rPr>
              <a:t>Duplicates on Join Result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0BBD21-4F79-2017-8E2D-78E0E8659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A7E9F-911A-897E-80CE-B77E9A8EEF9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88788" y="569913"/>
            <a:ext cx="303212" cy="365125"/>
          </a:xfrm>
          <a:prstGeom prst="rect">
            <a:avLst/>
          </a:prstGeom>
        </p:spPr>
        <p:txBody>
          <a:bodyPr/>
          <a:lstStyle/>
          <a:p>
            <a:fld id="{54797FC3-DC33-DA47-95F6-F7EB925D69E8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E7E9083-4E2D-A7E6-34BC-9BABB45A69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812095"/>
              </p:ext>
            </p:extLst>
          </p:nvPr>
        </p:nvGraphicFramePr>
        <p:xfrm>
          <a:off x="2876484" y="2153570"/>
          <a:ext cx="6520669" cy="1666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1300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172492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1925473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  <a:gridCol w="1473686">
                  <a:extLst>
                    <a:ext uri="{9D8B030D-6E8A-4147-A177-3AD203B41FA5}">
                      <a16:colId xmlns:a16="http://schemas.microsoft.com/office/drawing/2014/main" val="2568881088"/>
                    </a:ext>
                  </a:extLst>
                </a:gridCol>
                <a:gridCol w="1077718">
                  <a:extLst>
                    <a:ext uri="{9D8B030D-6E8A-4147-A177-3AD203B41FA5}">
                      <a16:colId xmlns:a16="http://schemas.microsoft.com/office/drawing/2014/main" val="1798179777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 err="1"/>
                        <a:t>UserID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i="0" u="none" strike="noStrike" noProof="0" err="1">
                          <a:latin typeface="Proxima Nova Rg"/>
                        </a:rPr>
                        <a:t>OrderTotal</a:t>
                      </a:r>
                      <a:endParaRPr lang="en-US" b="1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Items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Alice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alice@example.com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Bob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bob@</a:t>
                      </a:r>
                      <a:r>
                        <a:rPr lang="en-US" sz="1400" b="0" i="0" u="none" strike="noStrike" noProof="0">
                          <a:solidFill>
                            <a:schemeClr val="tx1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145.66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eve@</a:t>
                      </a:r>
                      <a:r>
                        <a:rPr lang="en-US" sz="1400" b="0" i="0" u="none" strike="noStrike" noProof="0">
                          <a:solidFill>
                            <a:schemeClr val="tx1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26.69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103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eve@example.com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44.00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8990238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3711758-2CC7-7220-3359-247DCAD7EB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440064"/>
              </p:ext>
            </p:extLst>
          </p:nvPr>
        </p:nvGraphicFramePr>
        <p:xfrm>
          <a:off x="4703390" y="4671482"/>
          <a:ext cx="3097965" cy="1666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2492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1925473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 err="1"/>
                        <a:t>UserName</a:t>
                      </a:r>
                      <a:endParaRPr lang="en-US" sz="1400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UserEmail</a:t>
                      </a:r>
                      <a:endParaRPr lang="en-US" sz="1400" dirty="0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Alice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alice@example.com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bob@</a:t>
                      </a: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eve@</a:t>
                      </a: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eve@example.com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899023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C92238FA-2967-9B02-20D1-6DD4C2D710AD}"/>
              </a:ext>
            </a:extLst>
          </p:cNvPr>
          <p:cNvSpPr txBox="1"/>
          <p:nvPr/>
        </p:nvSpPr>
        <p:spPr>
          <a:xfrm>
            <a:off x="3338723" y="4070891"/>
            <a:ext cx="598524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Π(</a:t>
            </a:r>
            <a:r>
              <a:rPr lang="en-US" sz="2400" baseline="-25000" dirty="0" err="1"/>
              <a:t>UserName,UserEmail</a:t>
            </a:r>
            <a:r>
              <a:rPr lang="en-US" sz="2400" dirty="0"/>
              <a:t>)(</a:t>
            </a:r>
            <a:r>
              <a:rPr lang="en-US" sz="2400" dirty="0">
                <a:solidFill>
                  <a:srgbClr val="FF0000"/>
                </a:solidFill>
              </a:rPr>
              <a:t>User</a:t>
            </a:r>
            <a:r>
              <a:rPr lang="en-US" sz="2400" dirty="0">
                <a:solidFill>
                  <a:srgbClr val="FF0000"/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⨝</a:t>
            </a:r>
            <a:r>
              <a:rPr lang="en-US" sz="2400" dirty="0">
                <a:solidFill>
                  <a:srgbClr val="000000"/>
                </a:solidFill>
              </a:rPr>
              <a:t> </a:t>
            </a:r>
            <a:r>
              <a:rPr lang="en-US" sz="2400" dirty="0">
                <a:solidFill>
                  <a:srgbClr val="FF0000"/>
                </a:solidFill>
              </a:rPr>
              <a:t>Order</a:t>
            </a:r>
            <a:r>
              <a:rPr lang="en-US" sz="2400" dirty="0"/>
              <a:t>)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8961AB-5FDE-7A21-78F7-19CD5FBBA4D7}"/>
              </a:ext>
            </a:extLst>
          </p:cNvPr>
          <p:cNvSpPr txBox="1"/>
          <p:nvPr/>
        </p:nvSpPr>
        <p:spPr>
          <a:xfrm>
            <a:off x="2950348" y="1578413"/>
            <a:ext cx="598524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User</a:t>
            </a:r>
            <a:r>
              <a:rPr lang="en-US" sz="2400" dirty="0">
                <a:solidFill>
                  <a:srgbClr val="FF0000"/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⨝</a:t>
            </a:r>
            <a:r>
              <a:rPr lang="en-US" sz="2400" dirty="0">
                <a:solidFill>
                  <a:srgbClr val="000000"/>
                </a:solidFill>
              </a:rPr>
              <a:t> </a:t>
            </a:r>
            <a:r>
              <a:rPr lang="en-US" sz="2400" dirty="0">
                <a:solidFill>
                  <a:srgbClr val="FF0000"/>
                </a:solidFill>
              </a:rPr>
              <a:t>Order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3053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48E9D-680C-08AD-BB58-7671B07F7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17C50-9CB9-D14C-4187-BD13B2378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Algorithms</a:t>
            </a:r>
          </a:p>
        </p:txBody>
      </p:sp>
    </p:spTree>
    <p:extLst>
      <p:ext uri="{BB962C8B-B14F-4D97-AF65-F5344CB8AC3E}">
        <p14:creationId xmlns:p14="http://schemas.microsoft.com/office/powerpoint/2010/main" val="3414969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43492-2155-D15C-F7D8-0F2B5F35D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EC5B77-F360-0F35-B5FC-6FE301D1D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Join Algorithms</a:t>
            </a:r>
          </a:p>
        </p:txBody>
      </p:sp>
      <p:graphicFrame>
        <p:nvGraphicFramePr>
          <p:cNvPr id="8" name="Content Placeholder 1">
            <a:extLst>
              <a:ext uri="{FF2B5EF4-FFF2-40B4-BE49-F238E27FC236}">
                <a16:creationId xmlns:a16="http://schemas.microsoft.com/office/drawing/2014/main" id="{950D56CF-318C-4DC4-F6F6-59F789E4BE1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1500" y="1436688"/>
          <a:ext cx="11049000" cy="4491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C704415-3AAD-80CA-15B1-C42A536922D2}"/>
              </a:ext>
            </a:extLst>
          </p:cNvPr>
          <p:cNvSpPr txBox="1"/>
          <p:nvPr/>
        </p:nvSpPr>
        <p:spPr>
          <a:xfrm>
            <a:off x="634843" y="6396335"/>
            <a:ext cx="1083899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n-US" sz="800" dirty="0" err="1">
                <a:latin typeface="Calibri"/>
                <a:ea typeface="Calibri"/>
                <a:cs typeface="Calibri"/>
              </a:rPr>
              <a:t>Bingsheng</a:t>
            </a:r>
            <a:r>
              <a:rPr lang="en-US" sz="800" dirty="0">
                <a:latin typeface="Calibri"/>
                <a:ea typeface="Calibri"/>
                <a:cs typeface="Calibri"/>
              </a:rPr>
              <a:t> He, Ke Yang, Rui Fang, Mian Lu, Naga </a:t>
            </a:r>
            <a:r>
              <a:rPr lang="en-US" sz="800" dirty="0" err="1">
                <a:latin typeface="Calibri"/>
                <a:ea typeface="Calibri"/>
                <a:cs typeface="Calibri"/>
              </a:rPr>
              <a:t>Govindaraju</a:t>
            </a:r>
            <a:r>
              <a:rPr lang="en-US" sz="800" dirty="0">
                <a:latin typeface="Calibri"/>
                <a:ea typeface="Calibri"/>
                <a:cs typeface="Calibri"/>
              </a:rPr>
              <a:t>, </a:t>
            </a:r>
            <a:r>
              <a:rPr lang="en-US" sz="800" dirty="0" err="1">
                <a:latin typeface="Calibri"/>
                <a:ea typeface="Calibri"/>
                <a:cs typeface="Calibri"/>
              </a:rPr>
              <a:t>Qiong</a:t>
            </a:r>
            <a:r>
              <a:rPr lang="en-US" sz="800" dirty="0">
                <a:latin typeface="Calibri"/>
                <a:ea typeface="Calibri"/>
                <a:cs typeface="Calibri"/>
              </a:rPr>
              <a:t> Luo, and Pedro Sander. Relational joins on graphics processors. In Proceedings of the 2008 ACM SIGMOD international conference on Management of data, pages 511–524, 2008.</a:t>
            </a:r>
          </a:p>
          <a:p>
            <a:pPr marL="171450" indent="-171450">
              <a:buFont typeface="Arial"/>
              <a:buChar char="•"/>
            </a:pPr>
            <a:r>
              <a:rPr lang="en-US" sz="800" dirty="0">
                <a:latin typeface="Calibri"/>
                <a:cs typeface="Calibri"/>
              </a:rPr>
              <a:t>Ran Rui, Hao Li, and Yi-Cheng Tu. Join algorithms on </a:t>
            </a:r>
            <a:r>
              <a:rPr lang="en-US" sz="800" dirty="0" err="1">
                <a:latin typeface="Calibri"/>
                <a:cs typeface="Calibri"/>
              </a:rPr>
              <a:t>gpus</a:t>
            </a:r>
            <a:r>
              <a:rPr lang="en-US" sz="800" dirty="0">
                <a:latin typeface="Calibri"/>
                <a:cs typeface="Calibri"/>
              </a:rPr>
              <a:t>: A revisit after seven years. In 2015 IEEE International Conference on Big Data (Big Data), pages 2541–2550. IEEE, 2015.</a:t>
            </a:r>
          </a:p>
        </p:txBody>
      </p:sp>
    </p:spTree>
    <p:extLst>
      <p:ext uri="{BB962C8B-B14F-4D97-AF65-F5344CB8AC3E}">
        <p14:creationId xmlns:p14="http://schemas.microsoft.com/office/powerpoint/2010/main" val="3243674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28291-DB9C-464B-DA77-1216BAE93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774369-5B6A-A4E3-F3C1-26EDF285A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xima Nova Rg"/>
              </a:rPr>
              <a:t>Nested Loop Join ⨝</a:t>
            </a:r>
            <a:endParaRPr lang="en-US" dirty="0"/>
          </a:p>
        </p:txBody>
      </p:sp>
      <p:graphicFrame>
        <p:nvGraphicFramePr>
          <p:cNvPr id="8" name="Table 15">
            <a:extLst>
              <a:ext uri="{FF2B5EF4-FFF2-40B4-BE49-F238E27FC236}">
                <a16:creationId xmlns:a16="http://schemas.microsoft.com/office/drawing/2014/main" id="{A8CDCCCA-CA2D-9CD6-B014-EAA95F423378}"/>
              </a:ext>
            </a:extLst>
          </p:cNvPr>
          <p:cNvGraphicFramePr>
            <a:graphicFrameLocks noGrp="1"/>
          </p:cNvGraphicFramePr>
          <p:nvPr/>
        </p:nvGraphicFramePr>
        <p:xfrm>
          <a:off x="887316" y="1834417"/>
          <a:ext cx="3915007" cy="1332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3201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290731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1801075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 err="1"/>
                        <a:t>UserID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UserEmail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eve@example.com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Alice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alice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@</a:t>
                      </a: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bob@</a:t>
                      </a: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E879661-976A-9D22-D152-3D84B5CEA2EE}"/>
              </a:ext>
            </a:extLst>
          </p:cNvPr>
          <p:cNvSpPr txBox="1"/>
          <p:nvPr/>
        </p:nvSpPr>
        <p:spPr>
          <a:xfrm>
            <a:off x="725980" y="1389996"/>
            <a:ext cx="39361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User (Outer Relation)</a:t>
            </a:r>
          </a:p>
        </p:txBody>
      </p:sp>
      <p:graphicFrame>
        <p:nvGraphicFramePr>
          <p:cNvPr id="14" name="Table 15">
            <a:extLst>
              <a:ext uri="{FF2B5EF4-FFF2-40B4-BE49-F238E27FC236}">
                <a16:creationId xmlns:a16="http://schemas.microsoft.com/office/drawing/2014/main" id="{AF9212A2-2854-5340-678A-6E457AAEFAB4}"/>
              </a:ext>
            </a:extLst>
          </p:cNvPr>
          <p:cNvGraphicFramePr>
            <a:graphicFrameLocks noGrp="1"/>
          </p:cNvGraphicFramePr>
          <p:nvPr/>
        </p:nvGraphicFramePr>
        <p:xfrm>
          <a:off x="7092064" y="1649269"/>
          <a:ext cx="3865858" cy="1666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68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246289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1806701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 err="1"/>
                        <a:t>UserID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OrderTotal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Items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 dirty="0"/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25.69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145.66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12.11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103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44.00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20495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54AD80B-1A17-2DB8-E51E-5139362A5D75}"/>
              </a:ext>
            </a:extLst>
          </p:cNvPr>
          <p:cNvSpPr txBox="1"/>
          <p:nvPr/>
        </p:nvSpPr>
        <p:spPr>
          <a:xfrm>
            <a:off x="7076593" y="1189941"/>
            <a:ext cx="39361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Order (Inner Relation)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C58A88-0B1F-93F2-33AA-E5508B513A38}"/>
              </a:ext>
            </a:extLst>
          </p:cNvPr>
          <p:cNvSpPr/>
          <p:nvPr/>
        </p:nvSpPr>
        <p:spPr>
          <a:xfrm>
            <a:off x="870155" y="2829232"/>
            <a:ext cx="3932903" cy="358878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B359B7-4BC1-E405-DDE2-E24970D22F3F}"/>
              </a:ext>
            </a:extLst>
          </p:cNvPr>
          <p:cNvSpPr/>
          <p:nvPr/>
        </p:nvSpPr>
        <p:spPr>
          <a:xfrm>
            <a:off x="870154" y="2468571"/>
            <a:ext cx="3932903" cy="358878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95E04A7-BE82-31C6-CC65-624E687676A9}"/>
              </a:ext>
            </a:extLst>
          </p:cNvPr>
          <p:cNvSpPr/>
          <p:nvPr/>
        </p:nvSpPr>
        <p:spPr>
          <a:xfrm>
            <a:off x="870155" y="2123825"/>
            <a:ext cx="3932903" cy="358878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0E64222-5333-3D39-EF25-2724041726EA}"/>
              </a:ext>
            </a:extLst>
          </p:cNvPr>
          <p:cNvCxnSpPr>
            <a:cxnSpLocks/>
          </p:cNvCxnSpPr>
          <p:nvPr/>
        </p:nvCxnSpPr>
        <p:spPr>
          <a:xfrm flipV="1">
            <a:off x="4803058" y="2123825"/>
            <a:ext cx="2289006" cy="22253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1F0EF97-3B7E-3E54-8173-07B58EE4D8A0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>
            <a:off x="4803058" y="2303264"/>
            <a:ext cx="2289006" cy="17911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29FA1B7-8664-68B2-AA88-433B90A905A6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803058" y="2303264"/>
            <a:ext cx="2289006" cy="52596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D4E2AE3-963A-5385-DD06-87E02E553A4C}"/>
              </a:ext>
            </a:extLst>
          </p:cNvPr>
          <p:cNvCxnSpPr>
            <a:cxnSpLocks/>
          </p:cNvCxnSpPr>
          <p:nvPr/>
        </p:nvCxnSpPr>
        <p:spPr>
          <a:xfrm>
            <a:off x="4803058" y="2303264"/>
            <a:ext cx="2289006" cy="86412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8BE4239-B21C-F237-0A3D-F271779DCE5C}"/>
              </a:ext>
            </a:extLst>
          </p:cNvPr>
          <p:cNvCxnSpPr>
            <a:cxnSpLocks/>
          </p:cNvCxnSpPr>
          <p:nvPr/>
        </p:nvCxnSpPr>
        <p:spPr>
          <a:xfrm flipV="1">
            <a:off x="4803058" y="2123825"/>
            <a:ext cx="2273535" cy="56246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BE6C415-5BFF-C82A-D4C3-139F7141809D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4803058" y="2482374"/>
            <a:ext cx="2289006" cy="20391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FDBC065-2225-18D2-C526-144CE8162F9B}"/>
              </a:ext>
            </a:extLst>
          </p:cNvPr>
          <p:cNvCxnSpPr>
            <a:cxnSpLocks/>
          </p:cNvCxnSpPr>
          <p:nvPr/>
        </p:nvCxnSpPr>
        <p:spPr>
          <a:xfrm>
            <a:off x="4803058" y="2686292"/>
            <a:ext cx="2273535" cy="14294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639B935-08C0-DC69-BA45-FE8F880213F7}"/>
              </a:ext>
            </a:extLst>
          </p:cNvPr>
          <p:cNvCxnSpPr>
            <a:cxnSpLocks/>
          </p:cNvCxnSpPr>
          <p:nvPr/>
        </p:nvCxnSpPr>
        <p:spPr>
          <a:xfrm>
            <a:off x="4803058" y="2686292"/>
            <a:ext cx="2273535" cy="48109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CACC5F9-F4FD-9AF9-DDB4-AE8168A01D9C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4803058" y="2122042"/>
            <a:ext cx="2273535" cy="88662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F32FA15-923E-3988-4201-E7FC6FE575AF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4817794" y="2482374"/>
            <a:ext cx="2274270" cy="54042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4F95C32-9358-F996-EB37-21D7400A6ED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4803058" y="2813930"/>
            <a:ext cx="2289006" cy="19474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CBC5B30-815B-33E3-6E1A-73EADFA1D6E5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803058" y="3008671"/>
            <a:ext cx="2303742" cy="15014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351D379-793B-05F3-E39B-E93EA4B60B6F}"/>
              </a:ext>
            </a:extLst>
          </p:cNvPr>
          <p:cNvGraphicFramePr>
            <a:graphicFrameLocks noGrp="1"/>
          </p:cNvGraphicFramePr>
          <p:nvPr/>
        </p:nvGraphicFramePr>
        <p:xfrm>
          <a:off x="2321339" y="4587172"/>
          <a:ext cx="6520669" cy="1666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1300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172492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1925473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  <a:gridCol w="1473686">
                  <a:extLst>
                    <a:ext uri="{9D8B030D-6E8A-4147-A177-3AD203B41FA5}">
                      <a16:colId xmlns:a16="http://schemas.microsoft.com/office/drawing/2014/main" val="2568881088"/>
                    </a:ext>
                  </a:extLst>
                </a:gridCol>
                <a:gridCol w="1077718">
                  <a:extLst>
                    <a:ext uri="{9D8B030D-6E8A-4147-A177-3AD203B41FA5}">
                      <a16:colId xmlns:a16="http://schemas.microsoft.com/office/drawing/2014/main" val="1798179777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 err="1"/>
                        <a:t>UserID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i="0" u="none" strike="noStrike" noProof="0" err="1">
                          <a:latin typeface="Proxima Nova Rg"/>
                        </a:rPr>
                        <a:t>OrderTotal</a:t>
                      </a:r>
                      <a:endParaRPr lang="en-US" b="1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Items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eve@</a:t>
                      </a:r>
                      <a:r>
                        <a:rPr lang="en-US" sz="1400" b="0" i="0" u="none" strike="noStrike" noProof="0">
                          <a:solidFill>
                            <a:schemeClr val="tx1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318631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103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eve@example.com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44.00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8145635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Alice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alice@example.com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Bob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bob@</a:t>
                      </a:r>
                      <a:r>
                        <a:rPr lang="en-US" sz="1400" b="0" i="0" u="none" strike="noStrike" noProof="0">
                          <a:solidFill>
                            <a:schemeClr val="tx1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145.66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D74DD85-7F03-7254-7942-EFAA7428BB9A}"/>
              </a:ext>
            </a:extLst>
          </p:cNvPr>
          <p:cNvSpPr txBox="1"/>
          <p:nvPr/>
        </p:nvSpPr>
        <p:spPr>
          <a:xfrm>
            <a:off x="3794736" y="3780408"/>
            <a:ext cx="139939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User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2D4A03-48EE-6C2F-41F5-EC92DCD0CD83}"/>
              </a:ext>
            </a:extLst>
          </p:cNvPr>
          <p:cNvSpPr txBox="1"/>
          <p:nvPr/>
        </p:nvSpPr>
        <p:spPr>
          <a:xfrm>
            <a:off x="5192359" y="3515455"/>
            <a:ext cx="60960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dirty="0"/>
              <a:t>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8500E5-4F0F-0FD4-E511-45FFF1F853A8}"/>
              </a:ext>
            </a:extLst>
          </p:cNvPr>
          <p:cNvSpPr txBox="1"/>
          <p:nvPr/>
        </p:nvSpPr>
        <p:spPr>
          <a:xfrm>
            <a:off x="5898838" y="3780407"/>
            <a:ext cx="141906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Order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90CB9C-C6F2-7C28-2849-E7A157B33916}"/>
              </a:ext>
            </a:extLst>
          </p:cNvPr>
          <p:cNvSpPr txBox="1"/>
          <p:nvPr/>
        </p:nvSpPr>
        <p:spPr>
          <a:xfrm>
            <a:off x="4080232" y="6401769"/>
            <a:ext cx="2887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Söhne"/>
              </a:rPr>
              <a:t>T</a:t>
            </a:r>
            <a:r>
              <a:rPr lang="en-US" b="1" i="0" dirty="0">
                <a:solidFill>
                  <a:schemeClr val="accent1"/>
                </a:solidFill>
                <a:effectLst/>
                <a:latin typeface="Söhne"/>
              </a:rPr>
              <a:t>ime complexity is O(N * M)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8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5" grpId="0" animBg="1"/>
      <p:bldP spid="10" grpId="0"/>
      <p:bldP spid="13" grpId="0"/>
      <p:bldP spid="20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61EDC-344D-FBB8-F658-2A862ED0A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58D36E-E45D-DA64-92B6-F8ECD5D1D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xima Nova Rg"/>
              </a:rPr>
              <a:t>Example of </a:t>
            </a:r>
            <a:r>
              <a:rPr lang="en-US" dirty="0">
                <a:solidFill>
                  <a:schemeClr val="accent1"/>
                </a:solidFill>
                <a:latin typeface="Proxima Nova Rg"/>
              </a:rPr>
              <a:t>Sort</a:t>
            </a:r>
            <a:r>
              <a:rPr lang="en-US" dirty="0">
                <a:latin typeface="Proxima Nova Rg"/>
              </a:rPr>
              <a:t> Merge Join ⨝</a:t>
            </a:r>
            <a:endParaRPr lang="en-US" dirty="0"/>
          </a:p>
        </p:txBody>
      </p:sp>
      <p:graphicFrame>
        <p:nvGraphicFramePr>
          <p:cNvPr id="8" name="Table 15">
            <a:extLst>
              <a:ext uri="{FF2B5EF4-FFF2-40B4-BE49-F238E27FC236}">
                <a16:creationId xmlns:a16="http://schemas.microsoft.com/office/drawing/2014/main" id="{E3420D0F-EF7C-4DC1-AA90-0FA1214AFE81}"/>
              </a:ext>
            </a:extLst>
          </p:cNvPr>
          <p:cNvGraphicFramePr>
            <a:graphicFrameLocks noGrp="1"/>
          </p:cNvGraphicFramePr>
          <p:nvPr/>
        </p:nvGraphicFramePr>
        <p:xfrm>
          <a:off x="887316" y="1834417"/>
          <a:ext cx="3915007" cy="1332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3201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290731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1801075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 err="1"/>
                        <a:t>UserID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UserEmail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eve@</a:t>
                      </a: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7567978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Alice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alice@example.com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1157132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Bob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bob@</a:t>
                      </a: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B59A61E-1F92-8993-190F-5BB6BAE434B7}"/>
              </a:ext>
            </a:extLst>
          </p:cNvPr>
          <p:cNvSpPr txBox="1"/>
          <p:nvPr/>
        </p:nvSpPr>
        <p:spPr>
          <a:xfrm>
            <a:off x="725980" y="1389996"/>
            <a:ext cx="39361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User (Outer Relation)</a:t>
            </a:r>
          </a:p>
        </p:txBody>
      </p:sp>
      <p:graphicFrame>
        <p:nvGraphicFramePr>
          <p:cNvPr id="14" name="Table 15">
            <a:extLst>
              <a:ext uri="{FF2B5EF4-FFF2-40B4-BE49-F238E27FC236}">
                <a16:creationId xmlns:a16="http://schemas.microsoft.com/office/drawing/2014/main" id="{1B4F67E9-43D0-C9D2-5DD8-3CB37640CA63}"/>
              </a:ext>
            </a:extLst>
          </p:cNvPr>
          <p:cNvGraphicFramePr>
            <a:graphicFrameLocks noGrp="1"/>
          </p:cNvGraphicFramePr>
          <p:nvPr/>
        </p:nvGraphicFramePr>
        <p:xfrm>
          <a:off x="6224274" y="1833500"/>
          <a:ext cx="3865858" cy="1666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68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246289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1806701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 err="1"/>
                        <a:t>UserID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OrderTotal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Items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25.69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145.66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12.11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103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44.00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20495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710172F-8CD8-D064-5FD9-6B5A6E0447EA}"/>
              </a:ext>
            </a:extLst>
          </p:cNvPr>
          <p:cNvSpPr txBox="1"/>
          <p:nvPr/>
        </p:nvSpPr>
        <p:spPr>
          <a:xfrm>
            <a:off x="6190886" y="1391139"/>
            <a:ext cx="39361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Order (Inner Relation)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B3ABA0-B1D7-A881-2F94-5F24B8B49113}"/>
              </a:ext>
            </a:extLst>
          </p:cNvPr>
          <p:cNvSpPr txBox="1"/>
          <p:nvPr/>
        </p:nvSpPr>
        <p:spPr>
          <a:xfrm>
            <a:off x="1825474" y="4180517"/>
            <a:ext cx="20386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User (Sorted)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71DB67-D6A1-02B2-F48F-634208E23E70}"/>
              </a:ext>
            </a:extLst>
          </p:cNvPr>
          <p:cNvSpPr txBox="1"/>
          <p:nvPr/>
        </p:nvSpPr>
        <p:spPr>
          <a:xfrm>
            <a:off x="6650965" y="4180517"/>
            <a:ext cx="28122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Order (Sorted)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C9DB8B2-AB95-7432-FF4C-CE3F65D0C399}"/>
              </a:ext>
            </a:extLst>
          </p:cNvPr>
          <p:cNvCxnSpPr>
            <a:cxnSpLocks/>
            <a:stCxn id="8" idx="2"/>
            <a:endCxn id="17" idx="0"/>
          </p:cNvCxnSpPr>
          <p:nvPr/>
        </p:nvCxnSpPr>
        <p:spPr>
          <a:xfrm>
            <a:off x="2844819" y="3167385"/>
            <a:ext cx="0" cy="10131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40FD9F4-90D5-DFF9-5B76-459A3BB3E42E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8056794" y="3489375"/>
            <a:ext cx="277" cy="6911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e 15">
            <a:extLst>
              <a:ext uri="{FF2B5EF4-FFF2-40B4-BE49-F238E27FC236}">
                <a16:creationId xmlns:a16="http://schemas.microsoft.com/office/drawing/2014/main" id="{5AFBA428-317E-AC3B-4748-AD3A984CA972}"/>
              </a:ext>
            </a:extLst>
          </p:cNvPr>
          <p:cNvGraphicFramePr>
            <a:graphicFrameLocks noGrp="1"/>
          </p:cNvGraphicFramePr>
          <p:nvPr/>
        </p:nvGraphicFramePr>
        <p:xfrm>
          <a:off x="887316" y="4652379"/>
          <a:ext cx="3915007" cy="1332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3201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290731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1801075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 err="1"/>
                        <a:t>UserID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UserEmail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Alice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alice@example.com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Bob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bob@</a:t>
                      </a: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eve@</a:t>
                      </a: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</a:tbl>
          </a:graphicData>
        </a:graphic>
      </p:graphicFrame>
      <p:graphicFrame>
        <p:nvGraphicFramePr>
          <p:cNvPr id="26" name="Table 15">
            <a:extLst>
              <a:ext uri="{FF2B5EF4-FFF2-40B4-BE49-F238E27FC236}">
                <a16:creationId xmlns:a16="http://schemas.microsoft.com/office/drawing/2014/main" id="{673339D3-AA74-FA28-67AE-AE1E1E7AF6FB}"/>
              </a:ext>
            </a:extLst>
          </p:cNvPr>
          <p:cNvGraphicFramePr>
            <a:graphicFrameLocks noGrp="1"/>
          </p:cNvGraphicFramePr>
          <p:nvPr/>
        </p:nvGraphicFramePr>
        <p:xfrm>
          <a:off x="6190886" y="4628324"/>
          <a:ext cx="3865858" cy="1666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68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246289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1806701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 err="1"/>
                        <a:t>UserID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OrderTotal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Items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12.11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90733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145.66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25.69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060777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103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44.00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2049535"/>
                  </a:ext>
                </a:extLst>
              </a:tr>
            </a:tbl>
          </a:graphicData>
        </a:graphic>
      </p:graphicFrame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A138D8E-B7FA-EE51-CF8D-6488C8785E22}"/>
              </a:ext>
            </a:extLst>
          </p:cNvPr>
          <p:cNvSpPr/>
          <p:nvPr/>
        </p:nvSpPr>
        <p:spPr>
          <a:xfrm>
            <a:off x="2907536" y="3412913"/>
            <a:ext cx="1283677" cy="40011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Sort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C4565A3-8F75-0881-A79C-3E2D6EC05440}"/>
              </a:ext>
            </a:extLst>
          </p:cNvPr>
          <p:cNvSpPr/>
          <p:nvPr/>
        </p:nvSpPr>
        <p:spPr>
          <a:xfrm>
            <a:off x="8118285" y="3634891"/>
            <a:ext cx="1283677" cy="40011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Sort</a:t>
            </a:r>
          </a:p>
        </p:txBody>
      </p:sp>
    </p:spTree>
    <p:extLst>
      <p:ext uri="{BB962C8B-B14F-4D97-AF65-F5344CB8AC3E}">
        <p14:creationId xmlns:p14="http://schemas.microsoft.com/office/powerpoint/2010/main" val="251739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7" grpId="0"/>
      <p:bldP spid="19" grpId="0"/>
      <p:bldP spid="27" grpId="0" animBg="1"/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FE348-FC22-0B15-6C24-E303DA8D0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01E726-52F9-423F-6CE7-000536ABE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xima Nova Rg"/>
              </a:rPr>
              <a:t>Example of Sort </a:t>
            </a:r>
            <a:r>
              <a:rPr lang="en-US" dirty="0">
                <a:solidFill>
                  <a:schemeClr val="accent1"/>
                </a:solidFill>
                <a:latin typeface="Proxima Nova Rg"/>
              </a:rPr>
              <a:t>Merge</a:t>
            </a:r>
            <a:r>
              <a:rPr lang="en-US" dirty="0">
                <a:latin typeface="Proxima Nova Rg"/>
              </a:rPr>
              <a:t> Join ⨝</a:t>
            </a:r>
            <a:endParaRPr lang="en-US" dirty="0"/>
          </a:p>
        </p:txBody>
      </p:sp>
      <p:graphicFrame>
        <p:nvGraphicFramePr>
          <p:cNvPr id="8" name="Table 15">
            <a:extLst>
              <a:ext uri="{FF2B5EF4-FFF2-40B4-BE49-F238E27FC236}">
                <a16:creationId xmlns:a16="http://schemas.microsoft.com/office/drawing/2014/main" id="{A3E4315B-824D-D217-5A22-3329BBEB5145}"/>
              </a:ext>
            </a:extLst>
          </p:cNvPr>
          <p:cNvGraphicFramePr>
            <a:graphicFrameLocks noGrp="1"/>
          </p:cNvGraphicFramePr>
          <p:nvPr/>
        </p:nvGraphicFramePr>
        <p:xfrm>
          <a:off x="887316" y="1834417"/>
          <a:ext cx="3915007" cy="1332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3201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290731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1801075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 err="1"/>
                        <a:t>UserID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UserEmail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Alice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alice@example.com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bob@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/>
                        <a:t>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Eve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eve@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 dirty="0"/>
                        <a:t>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8CCB1E2-59BC-F756-055E-E83641B787CA}"/>
              </a:ext>
            </a:extLst>
          </p:cNvPr>
          <p:cNvSpPr txBox="1"/>
          <p:nvPr/>
        </p:nvSpPr>
        <p:spPr>
          <a:xfrm>
            <a:off x="725980" y="1389996"/>
            <a:ext cx="39361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User (Sorted)</a:t>
            </a:r>
          </a:p>
        </p:txBody>
      </p:sp>
      <p:graphicFrame>
        <p:nvGraphicFramePr>
          <p:cNvPr id="14" name="Table 15">
            <a:extLst>
              <a:ext uri="{FF2B5EF4-FFF2-40B4-BE49-F238E27FC236}">
                <a16:creationId xmlns:a16="http://schemas.microsoft.com/office/drawing/2014/main" id="{50A37532-04F9-EFA1-8168-18C090D0C1E4}"/>
              </a:ext>
            </a:extLst>
          </p:cNvPr>
          <p:cNvGraphicFramePr>
            <a:graphicFrameLocks noGrp="1"/>
          </p:cNvGraphicFramePr>
          <p:nvPr/>
        </p:nvGraphicFramePr>
        <p:xfrm>
          <a:off x="7092064" y="1649269"/>
          <a:ext cx="3865858" cy="1666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68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246289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1806701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 err="1"/>
                        <a:t>UserID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OrderTotal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Items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25.69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145.66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12.11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103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44.00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20495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39CB1AD-A330-8753-67B3-D565DE27531A}"/>
              </a:ext>
            </a:extLst>
          </p:cNvPr>
          <p:cNvSpPr txBox="1"/>
          <p:nvPr/>
        </p:nvSpPr>
        <p:spPr>
          <a:xfrm>
            <a:off x="7076593" y="1189941"/>
            <a:ext cx="39361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Order (Sorted)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67B9794-D720-028C-D3B6-8CFE412E906C}"/>
              </a:ext>
            </a:extLst>
          </p:cNvPr>
          <p:cNvSpPr/>
          <p:nvPr/>
        </p:nvSpPr>
        <p:spPr>
          <a:xfrm>
            <a:off x="870155" y="2829232"/>
            <a:ext cx="3932903" cy="358878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303B429-D712-FDB4-45EC-7E2F0BDBE694}"/>
              </a:ext>
            </a:extLst>
          </p:cNvPr>
          <p:cNvSpPr/>
          <p:nvPr/>
        </p:nvSpPr>
        <p:spPr>
          <a:xfrm>
            <a:off x="870154" y="2468571"/>
            <a:ext cx="3932903" cy="358878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5F29F26-BD60-F416-034B-5E54F98D1522}"/>
              </a:ext>
            </a:extLst>
          </p:cNvPr>
          <p:cNvSpPr/>
          <p:nvPr/>
        </p:nvSpPr>
        <p:spPr>
          <a:xfrm>
            <a:off x="870155" y="2123825"/>
            <a:ext cx="3932903" cy="358878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D6043FA-C870-0C1F-41F7-04CB034F0470}"/>
              </a:ext>
            </a:extLst>
          </p:cNvPr>
          <p:cNvGraphicFramePr>
            <a:graphicFrameLocks noGrp="1"/>
          </p:cNvGraphicFramePr>
          <p:nvPr/>
        </p:nvGraphicFramePr>
        <p:xfrm>
          <a:off x="2321339" y="4587172"/>
          <a:ext cx="6520669" cy="1666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1300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172492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1925473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  <a:gridCol w="1473686">
                  <a:extLst>
                    <a:ext uri="{9D8B030D-6E8A-4147-A177-3AD203B41FA5}">
                      <a16:colId xmlns:a16="http://schemas.microsoft.com/office/drawing/2014/main" val="2568881088"/>
                    </a:ext>
                  </a:extLst>
                </a:gridCol>
                <a:gridCol w="1077718">
                  <a:extLst>
                    <a:ext uri="{9D8B030D-6E8A-4147-A177-3AD203B41FA5}">
                      <a16:colId xmlns:a16="http://schemas.microsoft.com/office/drawing/2014/main" val="1798179777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 err="1"/>
                        <a:t>UserID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i="0" u="none" strike="noStrike" noProof="0" err="1">
                          <a:latin typeface="Proxima Nova Rg"/>
                        </a:rPr>
                        <a:t>OrderTotal</a:t>
                      </a:r>
                      <a:endParaRPr lang="en-US" b="1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Items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Alice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alice@example.com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Bob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bob@</a:t>
                      </a:r>
                      <a:r>
                        <a:rPr lang="en-US" sz="1400" b="0" i="0" u="none" strike="noStrike" noProof="0">
                          <a:solidFill>
                            <a:schemeClr val="tx1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145.66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eve@</a:t>
                      </a:r>
                      <a:r>
                        <a:rPr lang="en-US" sz="1400" b="0" i="0" u="none" strike="noStrike" noProof="0">
                          <a:solidFill>
                            <a:schemeClr val="tx1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103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eve@example.com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44.00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899023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DBB36AB-18CA-A033-4BFB-6F3B8C2294D3}"/>
              </a:ext>
            </a:extLst>
          </p:cNvPr>
          <p:cNvSpPr txBox="1"/>
          <p:nvPr/>
        </p:nvSpPr>
        <p:spPr>
          <a:xfrm>
            <a:off x="3794736" y="3780408"/>
            <a:ext cx="139939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User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F5DEF6-8E20-E9F5-393B-0DE20C9588AE}"/>
              </a:ext>
            </a:extLst>
          </p:cNvPr>
          <p:cNvSpPr txBox="1"/>
          <p:nvPr/>
        </p:nvSpPr>
        <p:spPr>
          <a:xfrm>
            <a:off x="5898838" y="3780407"/>
            <a:ext cx="141906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Order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B48F5D-734E-2350-5C63-9BB04D3E4EBB}"/>
              </a:ext>
            </a:extLst>
          </p:cNvPr>
          <p:cNvSpPr txBox="1"/>
          <p:nvPr/>
        </p:nvSpPr>
        <p:spPr>
          <a:xfrm>
            <a:off x="5192359" y="3515455"/>
            <a:ext cx="60960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dirty="0"/>
              <a:t>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BA93FA-717F-864F-E4DC-C41C95E93674}"/>
              </a:ext>
            </a:extLst>
          </p:cNvPr>
          <p:cNvSpPr txBox="1"/>
          <p:nvPr/>
        </p:nvSpPr>
        <p:spPr>
          <a:xfrm>
            <a:off x="2321339" y="6401769"/>
            <a:ext cx="7575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Söhne"/>
              </a:rPr>
              <a:t>T</a:t>
            </a:r>
            <a:r>
              <a:rPr lang="en-US" b="1" i="0" dirty="0">
                <a:solidFill>
                  <a:schemeClr val="accent1"/>
                </a:solidFill>
                <a:effectLst/>
                <a:latin typeface="Söhne"/>
              </a:rPr>
              <a:t>ime complexity: </a:t>
            </a:r>
            <a:r>
              <a:rPr lang="pt-BR" b="1" dirty="0">
                <a:solidFill>
                  <a:schemeClr val="accent1"/>
                </a:solidFill>
                <a:latin typeface="Söhne"/>
              </a:rPr>
              <a:t>O(N * log(N)) + O(M * log(M)) (</a:t>
            </a:r>
            <a:r>
              <a:rPr lang="pt-BR" b="1" dirty="0" err="1">
                <a:solidFill>
                  <a:schemeClr val="accent1"/>
                </a:solidFill>
                <a:latin typeface="Söhne"/>
              </a:rPr>
              <a:t>sorting</a:t>
            </a:r>
            <a:r>
              <a:rPr lang="pt-BR" b="1" dirty="0">
                <a:solidFill>
                  <a:schemeClr val="accent1"/>
                </a:solidFill>
                <a:latin typeface="Söhne"/>
              </a:rPr>
              <a:t>) + O(N + M) (</a:t>
            </a:r>
            <a:r>
              <a:rPr lang="pt-BR" b="1" dirty="0" err="1">
                <a:solidFill>
                  <a:schemeClr val="accent1"/>
                </a:solidFill>
                <a:latin typeface="Söhne"/>
              </a:rPr>
              <a:t>merging</a:t>
            </a:r>
            <a:r>
              <a:rPr lang="pt-BR" b="1" dirty="0">
                <a:solidFill>
                  <a:schemeClr val="accent1"/>
                </a:solidFill>
                <a:latin typeface="Söhne"/>
              </a:rPr>
              <a:t>)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5581A20-18B0-A301-2985-13B5CF86C3A6}"/>
              </a:ext>
            </a:extLst>
          </p:cNvPr>
          <p:cNvSpPr/>
          <p:nvPr/>
        </p:nvSpPr>
        <p:spPr>
          <a:xfrm>
            <a:off x="5256999" y="1675609"/>
            <a:ext cx="1283677" cy="40011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F6CE05F-A2B2-D5D0-E0D9-42EA79AC7B36}"/>
              </a:ext>
            </a:extLst>
          </p:cNvPr>
          <p:cNvCxnSpPr>
            <a:cxnSpLocks/>
          </p:cNvCxnSpPr>
          <p:nvPr/>
        </p:nvCxnSpPr>
        <p:spPr>
          <a:xfrm flipV="1">
            <a:off x="4803058" y="2167990"/>
            <a:ext cx="2303742" cy="112163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E2C457F-2E84-E729-26F4-ACC2014D98AB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4819484" y="2482374"/>
            <a:ext cx="2272580" cy="176274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7201256-023B-EC9C-7FBA-211928A73E77}"/>
              </a:ext>
            </a:extLst>
          </p:cNvPr>
          <p:cNvCxnSpPr>
            <a:cxnSpLocks/>
          </p:cNvCxnSpPr>
          <p:nvPr/>
        </p:nvCxnSpPr>
        <p:spPr>
          <a:xfrm flipV="1">
            <a:off x="4811179" y="2835030"/>
            <a:ext cx="2303742" cy="177634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82C29C4-C48A-7637-26E3-8578EC6B0600}"/>
              </a:ext>
            </a:extLst>
          </p:cNvPr>
          <p:cNvCxnSpPr>
            <a:cxnSpLocks/>
          </p:cNvCxnSpPr>
          <p:nvPr/>
        </p:nvCxnSpPr>
        <p:spPr>
          <a:xfrm>
            <a:off x="4819484" y="3028678"/>
            <a:ext cx="2295437" cy="114769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98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5" grpId="0" animBg="1"/>
      <p:bldP spid="10" grpId="0"/>
      <p:bldP spid="13" grpId="0"/>
      <p:bldP spid="20" grpId="0"/>
      <p:bldP spid="21" grpId="0"/>
      <p:bldP spid="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F6593-5BBA-A6AA-D950-942DF9FED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A55E6F-F25A-AC1A-D1AF-5E67966E8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xima Nova Rg"/>
              </a:rPr>
              <a:t>Example of Hash Join ⨝</a:t>
            </a:r>
            <a:endParaRPr lang="en-US" dirty="0"/>
          </a:p>
        </p:txBody>
      </p:sp>
      <p:graphicFrame>
        <p:nvGraphicFramePr>
          <p:cNvPr id="8" name="Table 15">
            <a:extLst>
              <a:ext uri="{FF2B5EF4-FFF2-40B4-BE49-F238E27FC236}">
                <a16:creationId xmlns:a16="http://schemas.microsoft.com/office/drawing/2014/main" id="{6A8FDF55-E0A0-66EE-C588-3A8B4820CC3D}"/>
              </a:ext>
            </a:extLst>
          </p:cNvPr>
          <p:cNvGraphicFramePr>
            <a:graphicFrameLocks noGrp="1"/>
          </p:cNvGraphicFramePr>
          <p:nvPr/>
        </p:nvGraphicFramePr>
        <p:xfrm>
          <a:off x="263061" y="1834417"/>
          <a:ext cx="3817171" cy="1332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2629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118321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1896221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 err="1"/>
                        <a:t>UserID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UserEmail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eve@example.com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Alice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alice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@</a:t>
                      </a: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bob@</a:t>
                      </a: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C633A2E-4368-001B-ABCB-FACA6F1B94D6}"/>
              </a:ext>
            </a:extLst>
          </p:cNvPr>
          <p:cNvSpPr txBox="1"/>
          <p:nvPr/>
        </p:nvSpPr>
        <p:spPr>
          <a:xfrm>
            <a:off x="4557436" y="836279"/>
            <a:ext cx="39361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User (</a:t>
            </a:r>
            <a:r>
              <a:rPr lang="en-US" sz="2000" b="1" dirty="0" err="1">
                <a:solidFill>
                  <a:srgbClr val="FF0000"/>
                </a:solidFill>
              </a:rPr>
              <a:t>HashTable</a:t>
            </a:r>
            <a:r>
              <a:rPr lang="en-US" sz="2000" b="1" dirty="0">
                <a:solidFill>
                  <a:srgbClr val="FF0000"/>
                </a:solidFill>
              </a:rPr>
              <a:t>)</a:t>
            </a:r>
          </a:p>
        </p:txBody>
      </p:sp>
      <p:graphicFrame>
        <p:nvGraphicFramePr>
          <p:cNvPr id="14" name="Table 15">
            <a:extLst>
              <a:ext uri="{FF2B5EF4-FFF2-40B4-BE49-F238E27FC236}">
                <a16:creationId xmlns:a16="http://schemas.microsoft.com/office/drawing/2014/main" id="{6DC61A90-2211-B8AE-CA22-BD6F96E00BF0}"/>
              </a:ext>
            </a:extLst>
          </p:cNvPr>
          <p:cNvGraphicFramePr>
            <a:graphicFrameLocks noGrp="1"/>
          </p:cNvGraphicFramePr>
          <p:nvPr/>
        </p:nvGraphicFramePr>
        <p:xfrm>
          <a:off x="9258300" y="1649269"/>
          <a:ext cx="2816243" cy="1666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646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192204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762393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 err="1"/>
                        <a:t>UserID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OrderTotal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Items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 dirty="0"/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25.69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 dirty="0"/>
                        <a:t>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145.66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12.11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103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44.00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20495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03997EE-AD29-2592-4A31-379CDDC78611}"/>
              </a:ext>
            </a:extLst>
          </p:cNvPr>
          <p:cNvSpPr txBox="1"/>
          <p:nvPr/>
        </p:nvSpPr>
        <p:spPr>
          <a:xfrm>
            <a:off x="9056821" y="1249159"/>
            <a:ext cx="3219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Order (Inner Relation)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8C0064F-2CD7-9255-086F-FC7313F2B4EC}"/>
              </a:ext>
            </a:extLst>
          </p:cNvPr>
          <p:cNvGraphicFramePr>
            <a:graphicFrameLocks noGrp="1"/>
          </p:cNvGraphicFramePr>
          <p:nvPr/>
        </p:nvGraphicFramePr>
        <p:xfrm>
          <a:off x="2321339" y="4587172"/>
          <a:ext cx="6520669" cy="1666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1300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172492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1925473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  <a:gridCol w="1473686">
                  <a:extLst>
                    <a:ext uri="{9D8B030D-6E8A-4147-A177-3AD203B41FA5}">
                      <a16:colId xmlns:a16="http://schemas.microsoft.com/office/drawing/2014/main" val="2568881088"/>
                    </a:ext>
                  </a:extLst>
                </a:gridCol>
                <a:gridCol w="1077718">
                  <a:extLst>
                    <a:ext uri="{9D8B030D-6E8A-4147-A177-3AD203B41FA5}">
                      <a16:colId xmlns:a16="http://schemas.microsoft.com/office/drawing/2014/main" val="1798179777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 err="1"/>
                        <a:t>UserID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i="0" u="none" strike="noStrike" noProof="0" err="1">
                          <a:latin typeface="Proxima Nova Rg"/>
                        </a:rPr>
                        <a:t>OrderTotal</a:t>
                      </a:r>
                      <a:endParaRPr lang="en-US" b="1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Items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eve@</a:t>
                      </a:r>
                      <a:r>
                        <a:rPr lang="en-US" sz="1400" b="0" i="0" u="none" strike="noStrike" noProof="0">
                          <a:solidFill>
                            <a:schemeClr val="tx1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318631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103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eve@example.com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44.00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8145635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Alice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alice@example.com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Bob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bob@</a:t>
                      </a:r>
                      <a:r>
                        <a:rPr lang="en-US" sz="1400" b="0" i="0" u="none" strike="noStrike" noProof="0">
                          <a:solidFill>
                            <a:schemeClr val="tx1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145.66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AC32A96-9508-F693-CBC6-B649E6198AB3}"/>
              </a:ext>
            </a:extLst>
          </p:cNvPr>
          <p:cNvSpPr txBox="1"/>
          <p:nvPr/>
        </p:nvSpPr>
        <p:spPr>
          <a:xfrm>
            <a:off x="3794736" y="4105721"/>
            <a:ext cx="139939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User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A9756F-13AA-BF89-C3CA-14129AA82644}"/>
              </a:ext>
            </a:extLst>
          </p:cNvPr>
          <p:cNvSpPr txBox="1"/>
          <p:nvPr/>
        </p:nvSpPr>
        <p:spPr>
          <a:xfrm>
            <a:off x="5192359" y="3840768"/>
            <a:ext cx="60960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dirty="0"/>
              <a:t>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931FAB-1E49-0635-C0E8-85F9E256C97D}"/>
              </a:ext>
            </a:extLst>
          </p:cNvPr>
          <p:cNvSpPr txBox="1"/>
          <p:nvPr/>
        </p:nvSpPr>
        <p:spPr>
          <a:xfrm>
            <a:off x="5898838" y="4105720"/>
            <a:ext cx="141906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Order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E1262B-5B60-B8A4-B618-8D128576C5FB}"/>
              </a:ext>
            </a:extLst>
          </p:cNvPr>
          <p:cNvSpPr txBox="1"/>
          <p:nvPr/>
        </p:nvSpPr>
        <p:spPr>
          <a:xfrm>
            <a:off x="3388354" y="6356239"/>
            <a:ext cx="6476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Söhne"/>
              </a:rPr>
              <a:t>T</a:t>
            </a:r>
            <a:r>
              <a:rPr lang="en-US" b="1" i="0" dirty="0">
                <a:solidFill>
                  <a:schemeClr val="accent1"/>
                </a:solidFill>
                <a:effectLst/>
                <a:latin typeface="Söhne"/>
              </a:rPr>
              <a:t>ime complexity is </a:t>
            </a:r>
            <a:r>
              <a:rPr lang="en-US" b="1" dirty="0">
                <a:solidFill>
                  <a:schemeClr val="accent1"/>
                </a:solidFill>
                <a:latin typeface="Söhne"/>
              </a:rPr>
              <a:t>O(M) + O(N) (building and probing hash table)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681BC70-555D-D285-F62F-85C9C93811E3}"/>
              </a:ext>
            </a:extLst>
          </p:cNvPr>
          <p:cNvCxnSpPr>
            <a:cxnSpLocks/>
            <a:stCxn id="8" idx="3"/>
            <a:endCxn id="16" idx="1"/>
          </p:cNvCxnSpPr>
          <p:nvPr/>
        </p:nvCxnSpPr>
        <p:spPr>
          <a:xfrm>
            <a:off x="4080232" y="2500901"/>
            <a:ext cx="647224" cy="48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29C51DF-5AB5-A6F5-FA38-30E941969D3F}"/>
              </a:ext>
            </a:extLst>
          </p:cNvPr>
          <p:cNvGraphicFramePr>
            <a:graphicFrameLocks noGrp="1"/>
          </p:cNvGraphicFramePr>
          <p:nvPr/>
        </p:nvGraphicFramePr>
        <p:xfrm>
          <a:off x="4727456" y="1520252"/>
          <a:ext cx="3817171" cy="1971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2629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118321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1896221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err="1"/>
                        <a:t>UserID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UserEmail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bob@</a:t>
                      </a: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9811828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7054812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Alice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alice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@</a:t>
                      </a: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9298295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eve@example.com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1900321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230F83DF-2EDA-DFE5-7232-FCC94827291A}"/>
              </a:ext>
            </a:extLst>
          </p:cNvPr>
          <p:cNvSpPr txBox="1"/>
          <p:nvPr/>
        </p:nvSpPr>
        <p:spPr>
          <a:xfrm>
            <a:off x="353280" y="1233928"/>
            <a:ext cx="39361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User (Outer Relation)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45E574C-D9DC-DEF6-E20D-AEE266AAFEE7}"/>
              </a:ext>
            </a:extLst>
          </p:cNvPr>
          <p:cNvCxnSpPr>
            <a:cxnSpLocks/>
          </p:cNvCxnSpPr>
          <p:nvPr/>
        </p:nvCxnSpPr>
        <p:spPr>
          <a:xfrm flipH="1">
            <a:off x="8544627" y="2145323"/>
            <a:ext cx="713673" cy="117015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27BBA70-D38A-A746-8F4B-451EF30F5FAA}"/>
              </a:ext>
            </a:extLst>
          </p:cNvPr>
          <p:cNvCxnSpPr>
            <a:cxnSpLocks/>
          </p:cNvCxnSpPr>
          <p:nvPr/>
        </p:nvCxnSpPr>
        <p:spPr>
          <a:xfrm flipH="1" flipV="1">
            <a:off x="8544627" y="2664069"/>
            <a:ext cx="713673" cy="16516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B002B3B-5C79-6348-773E-EAFDC3040EF7}"/>
              </a:ext>
            </a:extLst>
          </p:cNvPr>
          <p:cNvCxnSpPr>
            <a:cxnSpLocks/>
          </p:cNvCxnSpPr>
          <p:nvPr/>
        </p:nvCxnSpPr>
        <p:spPr>
          <a:xfrm flipH="1">
            <a:off x="8544627" y="3167385"/>
            <a:ext cx="713673" cy="14809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F1771F7-EB4C-69CB-CDB4-F1800FB19168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8493554" y="1960685"/>
            <a:ext cx="764746" cy="52168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E0E7113-1335-F1D7-45FC-8617DF211E3A}"/>
              </a:ext>
            </a:extLst>
          </p:cNvPr>
          <p:cNvSpPr/>
          <p:nvPr/>
        </p:nvSpPr>
        <p:spPr>
          <a:xfrm>
            <a:off x="3939133" y="3572603"/>
            <a:ext cx="788323" cy="40011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B07EE02-5362-34C8-8B4A-C8DB796077B9}"/>
              </a:ext>
            </a:extLst>
          </p:cNvPr>
          <p:cNvSpPr/>
          <p:nvPr/>
        </p:nvSpPr>
        <p:spPr>
          <a:xfrm>
            <a:off x="8427761" y="3572603"/>
            <a:ext cx="947403" cy="40011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Probe</a:t>
            </a:r>
          </a:p>
        </p:txBody>
      </p:sp>
    </p:spTree>
    <p:extLst>
      <p:ext uri="{BB962C8B-B14F-4D97-AF65-F5344CB8AC3E}">
        <p14:creationId xmlns:p14="http://schemas.microsoft.com/office/powerpoint/2010/main" val="48538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20" grpId="0"/>
      <p:bldP spid="7" grpId="0"/>
      <p:bldP spid="43" grpId="0" animBg="1"/>
      <p:bldP spid="4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E688A-4829-356B-1FD1-4EFDD6129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Works</a:t>
            </a:r>
          </a:p>
        </p:txBody>
      </p:sp>
    </p:spTree>
    <p:extLst>
      <p:ext uri="{BB962C8B-B14F-4D97-AF65-F5344CB8AC3E}">
        <p14:creationId xmlns:p14="http://schemas.microsoft.com/office/powerpoint/2010/main" val="2990563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C7062-601F-937C-8E47-A2AA9B901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CEDFB-B78A-DFDC-F514-A2CAE3DB1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" name="Section Zoom 4">
                <a:extLst>
                  <a:ext uri="{FF2B5EF4-FFF2-40B4-BE49-F238E27FC236}">
                    <a16:creationId xmlns:a16="http://schemas.microsoft.com/office/drawing/2014/main" id="{61268952-509C-2CC7-5483-09C3AB36BAC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03881784"/>
                  </p:ext>
                </p:extLst>
              </p:nvPr>
            </p:nvGraphicFramePr>
            <p:xfrm>
              <a:off x="867998" y="1269587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B306ADDF-257B-4612-9D17-3E2BF36137D0}">
                    <psez:zmPr id="{4EB8AB88-973D-4E68-8C08-0105A04DDF0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" name="Section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1268952-509C-2CC7-5483-09C3AB36BA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7998" y="1269587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7" name="Section Zoom 6">
                <a:extLst>
                  <a:ext uri="{FF2B5EF4-FFF2-40B4-BE49-F238E27FC236}">
                    <a16:creationId xmlns:a16="http://schemas.microsoft.com/office/drawing/2014/main" id="{3363BF66-F2BC-C97C-F8FC-8AEAC081E40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8901013"/>
                  </p:ext>
                </p:extLst>
              </p:nvPr>
            </p:nvGraphicFramePr>
            <p:xfrm>
              <a:off x="4571998" y="123848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3C331618-F8E6-4F18-B87B-B1C05A8FA2DC}">
                    <psez:zmPr id="{63DE58CD-663B-4C5D-83FF-3D2149605079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7" name="Section Zoom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363BF66-F2BC-C97C-F8FC-8AEAC081E4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71998" y="123848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9" name="Section Zoom 8">
                <a:extLst>
                  <a:ext uri="{FF2B5EF4-FFF2-40B4-BE49-F238E27FC236}">
                    <a16:creationId xmlns:a16="http://schemas.microsoft.com/office/drawing/2014/main" id="{B3E3C225-EDBC-4F15-DEE8-E4FF0ACBAD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35085135"/>
                  </p:ext>
                </p:extLst>
              </p:nvPr>
            </p:nvGraphicFramePr>
            <p:xfrm>
              <a:off x="8275775" y="123848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B0B2EE91-1A0C-4953-BC24-0101B432EE58}">
                    <psez:zmPr id="{C1E3FE79-B1BC-4F92-868D-F8E2B9416D7A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9" name="Section Zoom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3E3C225-EDBC-4F15-DEE8-E4FF0ACBAD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275775" y="123848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1" name="Section Zoom 10">
                <a:extLst>
                  <a:ext uri="{FF2B5EF4-FFF2-40B4-BE49-F238E27FC236}">
                    <a16:creationId xmlns:a16="http://schemas.microsoft.com/office/drawing/2014/main" id="{933A753B-04BF-AF17-1E95-F8AC4258DB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86774490"/>
                  </p:ext>
                </p:extLst>
              </p:nvPr>
            </p:nvGraphicFramePr>
            <p:xfrm>
              <a:off x="8275775" y="3583157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3CF1A4D2-C92B-466D-81A8-60BA09C787F7}">
                    <psez:zmPr id="{BA5EE0C6-29E1-4AD2-B3A2-1D5BBD39F562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1" name="Section Zoom 10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933A753B-04BF-AF17-1E95-F8AC4258DB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75775" y="3583157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3" name="Section Zoom 12">
                <a:extLst>
                  <a:ext uri="{FF2B5EF4-FFF2-40B4-BE49-F238E27FC236}">
                    <a16:creationId xmlns:a16="http://schemas.microsoft.com/office/drawing/2014/main" id="{8D5F1A0D-C1D1-F91C-AA54-935FCA7DC8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56337342"/>
                  </p:ext>
                </p:extLst>
              </p:nvPr>
            </p:nvGraphicFramePr>
            <p:xfrm>
              <a:off x="4571998" y="3593091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83D007DB-4343-4C3D-80C4-3C25ECDE9618}">
                    <psez:zmPr id="{6ED95A67-0C12-4178-87CD-AD4BEDAA2DCC}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3" name="Section Zoom 1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8D5F1A0D-C1D1-F91C-AA54-935FCA7DC8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71998" y="3593091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5" name="Section Zoom 14">
                <a:extLst>
                  <a:ext uri="{FF2B5EF4-FFF2-40B4-BE49-F238E27FC236}">
                    <a16:creationId xmlns:a16="http://schemas.microsoft.com/office/drawing/2014/main" id="{92F3534C-3BBC-DF37-4642-0FB35CBD79B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37124797"/>
                  </p:ext>
                </p:extLst>
              </p:nvPr>
            </p:nvGraphicFramePr>
            <p:xfrm>
              <a:off x="867998" y="3595106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BC497632-2338-47BA-BF7A-A1116BFFF118}">
                    <psez:zmPr id="{47E102FC-9E55-4F3F-AC08-6E6BF4ED7D38}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5" name="Section Zoom 14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92F3534C-3BBC-DF37-4642-0FB35CBD79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7998" y="359510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6" name="Arrow: Right 15">
            <a:extLst>
              <a:ext uri="{FF2B5EF4-FFF2-40B4-BE49-F238E27FC236}">
                <a16:creationId xmlns:a16="http://schemas.microsoft.com/office/drawing/2014/main" id="{04B52365-4A93-09F2-D3AA-B4AA3649AB58}"/>
              </a:ext>
            </a:extLst>
          </p:cNvPr>
          <p:cNvSpPr/>
          <p:nvPr/>
        </p:nvSpPr>
        <p:spPr>
          <a:xfrm>
            <a:off x="4027055" y="1921164"/>
            <a:ext cx="434109" cy="3879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67BC08B-62A3-94E0-1766-CFC24B57424A}"/>
              </a:ext>
            </a:extLst>
          </p:cNvPr>
          <p:cNvSpPr/>
          <p:nvPr/>
        </p:nvSpPr>
        <p:spPr>
          <a:xfrm>
            <a:off x="7730832" y="1921163"/>
            <a:ext cx="434109" cy="3879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C0CEBA5-1A8B-BC46-9236-70E5C8AC061A}"/>
              </a:ext>
            </a:extLst>
          </p:cNvPr>
          <p:cNvSpPr/>
          <p:nvPr/>
        </p:nvSpPr>
        <p:spPr>
          <a:xfrm rot="10800000">
            <a:off x="7730831" y="4160984"/>
            <a:ext cx="434109" cy="3879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CF038B4A-39F5-DF90-70B0-B9C74BD7CE83}"/>
              </a:ext>
            </a:extLst>
          </p:cNvPr>
          <p:cNvSpPr/>
          <p:nvPr/>
        </p:nvSpPr>
        <p:spPr>
          <a:xfrm rot="10800000">
            <a:off x="4027055" y="4160985"/>
            <a:ext cx="434109" cy="3879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19C0DA7-AD38-FBE8-552C-BF562ADD234E}"/>
              </a:ext>
            </a:extLst>
          </p:cNvPr>
          <p:cNvSpPr/>
          <p:nvPr/>
        </p:nvSpPr>
        <p:spPr>
          <a:xfrm rot="5400000">
            <a:off x="9582943" y="3080079"/>
            <a:ext cx="434109" cy="3879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294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9E56A-58D2-BD38-D902-D01BA6E26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efforts on High Performance Relational Algebra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5620F85-7226-68A8-F426-7E701DB029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07254"/>
              </p:ext>
            </p:extLst>
          </p:nvPr>
        </p:nvGraphicFramePr>
        <p:xfrm>
          <a:off x="290147" y="1436688"/>
          <a:ext cx="11632222" cy="34078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60FAA6F-F45D-CD03-6328-669EA76F4F7B}"/>
              </a:ext>
            </a:extLst>
          </p:cNvPr>
          <p:cNvSpPr txBox="1"/>
          <p:nvPr/>
        </p:nvSpPr>
        <p:spPr>
          <a:xfrm>
            <a:off x="658585" y="6392304"/>
            <a:ext cx="1013142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n-US" sz="800" dirty="0">
                <a:latin typeface="Calibri"/>
                <a:cs typeface="Calibri"/>
              </a:rPr>
              <a:t>A. R. Shovon, L. R. </a:t>
            </a:r>
            <a:r>
              <a:rPr lang="en-US" sz="800" dirty="0" err="1">
                <a:latin typeface="Calibri"/>
                <a:cs typeface="Calibri"/>
              </a:rPr>
              <a:t>Dyken</a:t>
            </a:r>
            <a:r>
              <a:rPr lang="en-US" sz="800" dirty="0">
                <a:latin typeface="Calibri"/>
                <a:cs typeface="Calibri"/>
              </a:rPr>
              <a:t>, O. Green, T. </a:t>
            </a:r>
            <a:r>
              <a:rPr lang="en-US" sz="800" dirty="0" err="1">
                <a:latin typeface="Calibri"/>
                <a:cs typeface="Calibri"/>
              </a:rPr>
              <a:t>Gilray</a:t>
            </a:r>
            <a:r>
              <a:rPr lang="en-US" sz="800" dirty="0">
                <a:latin typeface="Calibri"/>
                <a:cs typeface="Calibri"/>
              </a:rPr>
              <a:t> and S. Kumar, "Accelerating </a:t>
            </a:r>
            <a:r>
              <a:rPr lang="en-US" sz="800" dirty="0" err="1">
                <a:latin typeface="Calibri"/>
                <a:cs typeface="Calibri"/>
              </a:rPr>
              <a:t>Datalog</a:t>
            </a:r>
            <a:r>
              <a:rPr lang="en-US" sz="800" dirty="0">
                <a:latin typeface="Calibri"/>
                <a:cs typeface="Calibri"/>
              </a:rPr>
              <a:t> applications with </a:t>
            </a:r>
            <a:r>
              <a:rPr lang="en-US" sz="800" dirty="0" err="1">
                <a:latin typeface="Calibri"/>
                <a:cs typeface="Calibri"/>
              </a:rPr>
              <a:t>cuDF</a:t>
            </a:r>
            <a:r>
              <a:rPr lang="en-US" sz="800" dirty="0">
                <a:latin typeface="Calibri"/>
                <a:cs typeface="Calibri"/>
              </a:rPr>
              <a:t>," 2022 IEEE/ACM Workshop on Irregular Applications: Architectures and Algorithms (IA3), Dallas, TX, USA, 2022, pp. 41-45</a:t>
            </a:r>
            <a:endParaRPr lang="en-US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sz="800" dirty="0">
                <a:latin typeface="Calibri"/>
                <a:cs typeface="Calibri"/>
              </a:rPr>
              <a:t>Team, R. D. (2018). RAPIDS: Collection of libraries for end to end GPU data science. NVIDIA, Santa Clara, CA, USA. </a:t>
            </a:r>
            <a:r>
              <a:rPr lang="en-US" sz="800" dirty="0">
                <a:latin typeface="Calibri"/>
                <a:cs typeface="Calibri"/>
                <a:hlinkClick r:id="rId7"/>
              </a:rPr>
              <a:t>https://rapids.ai</a:t>
            </a:r>
            <a:r>
              <a:rPr lang="en-US" sz="800" dirty="0">
                <a:latin typeface="Calibri"/>
                <a:cs typeface="Calibri"/>
              </a:rPr>
              <a:t> </a:t>
            </a:r>
          </a:p>
          <a:p>
            <a:pPr marL="171450" indent="-171450">
              <a:buFont typeface="Arial"/>
              <a:buChar char="•"/>
            </a:pPr>
            <a:r>
              <a:rPr lang="en-US" sz="800" dirty="0">
                <a:cs typeface="Calibri"/>
              </a:rPr>
              <a:t>Shovon, A. R., </a:t>
            </a:r>
            <a:r>
              <a:rPr lang="en-US" sz="800" dirty="0" err="1">
                <a:cs typeface="Calibri"/>
              </a:rPr>
              <a:t>Gilray</a:t>
            </a:r>
            <a:r>
              <a:rPr lang="en-US" sz="800" dirty="0">
                <a:cs typeface="Calibri"/>
              </a:rPr>
              <a:t>, T., </a:t>
            </a:r>
            <a:r>
              <a:rPr lang="en-US" sz="800" dirty="0" err="1">
                <a:cs typeface="Calibri"/>
              </a:rPr>
              <a:t>Micinski</a:t>
            </a:r>
            <a:r>
              <a:rPr lang="en-US" sz="800" dirty="0">
                <a:cs typeface="Calibri"/>
              </a:rPr>
              <a:t>, K., &amp; Kumar, S. (2023). Towards iterative relational algebra on the {GPU}. In 2023 USENIX Annual Technical Conference (USENIX ATC 23) (pp. 1009-1016).</a:t>
            </a:r>
          </a:p>
        </p:txBody>
      </p:sp>
    </p:spTree>
    <p:extLst>
      <p:ext uri="{BB962C8B-B14F-4D97-AF65-F5344CB8AC3E}">
        <p14:creationId xmlns:p14="http://schemas.microsoft.com/office/powerpoint/2010/main" val="303446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EEC5EC7-950F-4804-9444-32B2752756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graphicEl>
                                              <a:dgm id="{5EEC5EC7-950F-4804-9444-32B2752756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5EEC5EC7-950F-4804-9444-32B2752756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graphicEl>
                                              <a:dgm id="{5EEC5EC7-950F-4804-9444-32B2752756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51CAA23-FFC0-4927-9D58-5FC4013992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graphicEl>
                                              <a:dgm id="{551CAA23-FFC0-4927-9D58-5FC4013992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graphicEl>
                                              <a:dgm id="{551CAA23-FFC0-4927-9D58-5FC4013992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graphicEl>
                                              <a:dgm id="{551CAA23-FFC0-4927-9D58-5FC4013992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984CA3B-D86E-48BB-9F8A-0FE3FD9EBE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graphicEl>
                                              <a:dgm id="{6984CA3B-D86E-48BB-9F8A-0FE3FD9EBE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graphicEl>
                                              <a:dgm id="{6984CA3B-D86E-48BB-9F8A-0FE3FD9EBE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graphicEl>
                                              <a:dgm id="{6984CA3B-D86E-48BB-9F8A-0FE3FD9EBE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D6AA936-3BCD-4FD3-B5AD-B07D5208F6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graphicEl>
                                              <a:dgm id="{3D6AA936-3BCD-4FD3-B5AD-B07D5208F6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graphicEl>
                                              <a:dgm id="{3D6AA936-3BCD-4FD3-B5AD-B07D5208F6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graphicEl>
                                              <a:dgm id="{3D6AA936-3BCD-4FD3-B5AD-B07D5208F6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E0EAE6D-370D-48AD-A27C-E9B837A722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graphicEl>
                                              <a:dgm id="{DE0EAE6D-370D-48AD-A27C-E9B837A722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graphicEl>
                                              <a:dgm id="{DE0EAE6D-370D-48AD-A27C-E9B837A722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graphicEl>
                                              <a:dgm id="{DE0EAE6D-370D-48AD-A27C-E9B837A722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89D6539-7F4F-46FD-B7BD-0B92A9FA6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>
                                            <p:graphicEl>
                                              <a:dgm id="{889D6539-7F4F-46FD-B7BD-0B92A9FA62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graphicEl>
                                              <a:dgm id="{889D6539-7F4F-46FD-B7BD-0B92A9FA6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graphicEl>
                                              <a:dgm id="{889D6539-7F4F-46FD-B7BD-0B92A9FA6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30570D3-6418-4DC3-A78D-DFCAE73F7C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">
                                            <p:graphicEl>
                                              <a:dgm id="{830570D3-6418-4DC3-A78D-DFCAE73F7C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>
                                            <p:graphicEl>
                                              <a:dgm id="{830570D3-6418-4DC3-A78D-DFCAE73F7C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>
                                            <p:graphicEl>
                                              <a:dgm id="{830570D3-6418-4DC3-A78D-DFCAE73F7C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2DE54D3-D808-4D4C-ACDA-1376AEA785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">
                                            <p:graphicEl>
                                              <a:dgm id="{92DE54D3-D808-4D4C-ACDA-1376AEA785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graphicEl>
                                              <a:dgm id="{92DE54D3-D808-4D4C-ACDA-1376AEA785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">
                                            <p:graphicEl>
                                              <a:dgm id="{92DE54D3-D808-4D4C-ACDA-1376AEA785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E9B25C0-0ED3-4275-88E1-AF6410AE15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">
                                            <p:graphicEl>
                                              <a:dgm id="{3E9B25C0-0ED3-4275-88E1-AF6410AE15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graphicEl>
                                              <a:dgm id="{3E9B25C0-0ED3-4275-88E1-AF6410AE15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">
                                            <p:graphicEl>
                                              <a:dgm id="{3E9B25C0-0ED3-4275-88E1-AF6410AE15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358919C-B43A-4422-AA27-70239D7860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">
                                            <p:graphicEl>
                                              <a:dgm id="{3358919C-B43A-4422-AA27-70239D7860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>
                                            <p:graphicEl>
                                              <a:dgm id="{3358919C-B43A-4422-AA27-70239D7860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>
                                            <p:graphicEl>
                                              <a:dgm id="{3358919C-B43A-4422-AA27-70239D7860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81726BF-B8A6-4475-988C-FEB4F90F63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">
                                            <p:graphicEl>
                                              <a:dgm id="{481726BF-B8A6-4475-988C-FEB4F90F63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">
                                            <p:graphicEl>
                                              <a:dgm id="{481726BF-B8A6-4475-988C-FEB4F90F63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">
                                            <p:graphicEl>
                                              <a:dgm id="{481726BF-B8A6-4475-988C-FEB4F90F63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1814FD4-6731-434D-A315-01F71894C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">
                                            <p:graphicEl>
                                              <a:dgm id="{71814FD4-6731-434D-A315-01F71894C3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">
                                            <p:graphicEl>
                                              <a:dgm id="{71814FD4-6731-434D-A315-01F71894C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">
                                            <p:graphicEl>
                                              <a:dgm id="{71814FD4-6731-434D-A315-01F71894C3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AA5E28C-1F73-4E54-8B0C-3DC8C92C9A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">
                                            <p:graphicEl>
                                              <a:dgm id="{2AA5E28C-1F73-4E54-8B0C-3DC8C92C9A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">
                                            <p:graphicEl>
                                              <a:dgm id="{2AA5E28C-1F73-4E54-8B0C-3DC8C92C9A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">
                                            <p:graphicEl>
                                              <a:dgm id="{2AA5E28C-1F73-4E54-8B0C-3DC8C92C9A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F80D8E1-B7AD-463A-95CA-85F761A132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">
                                            <p:graphicEl>
                                              <a:dgm id="{5F80D8E1-B7AD-463A-95CA-85F761A132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">
                                            <p:graphicEl>
                                              <a:dgm id="{5F80D8E1-B7AD-463A-95CA-85F761A132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">
                                            <p:graphicEl>
                                              <a:dgm id="{5F80D8E1-B7AD-463A-95CA-85F761A132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03C5B0C-E45D-4861-984A-10547FC632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4">
                                            <p:graphicEl>
                                              <a:dgm id="{803C5B0C-E45D-4861-984A-10547FC632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">
                                            <p:graphicEl>
                                              <a:dgm id="{803C5B0C-E45D-4861-984A-10547FC632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">
                                            <p:graphicEl>
                                              <a:dgm id="{803C5B0C-E45D-4861-984A-10547FC632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23F141E-71AC-490A-84A8-5F17791BC3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">
                                            <p:graphicEl>
                                              <a:dgm id="{A23F141E-71AC-490A-84A8-5F17791BC3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">
                                            <p:graphicEl>
                                              <a:dgm id="{A23F141E-71AC-490A-84A8-5F17791BC3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">
                                            <p:graphicEl>
                                              <a:dgm id="{A23F141E-71AC-490A-84A8-5F17791BC3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9916895-3B00-4B4D-8EE8-50E5650572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4">
                                            <p:graphicEl>
                                              <a:dgm id="{09916895-3B00-4B4D-8EE8-50E5650572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">
                                            <p:graphicEl>
                                              <a:dgm id="{09916895-3B00-4B4D-8EE8-50E5650572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">
                                            <p:graphicEl>
                                              <a:dgm id="{09916895-3B00-4B4D-8EE8-50E5650572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AFE8DEB-BADE-45CA-B31A-DE775E1944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4">
                                            <p:graphicEl>
                                              <a:dgm id="{9AFE8DEB-BADE-45CA-B31A-DE775E1944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">
                                            <p:graphicEl>
                                              <a:dgm id="{9AFE8DEB-BADE-45CA-B31A-DE775E1944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">
                                            <p:graphicEl>
                                              <a:dgm id="{9AFE8DEB-BADE-45CA-B31A-DE775E1944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9A23911-FD59-4C57-A2CC-0B3C199687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4">
                                            <p:graphicEl>
                                              <a:dgm id="{D9A23911-FD59-4C57-A2CC-0B3C199687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">
                                            <p:graphicEl>
                                              <a:dgm id="{D9A23911-FD59-4C57-A2CC-0B3C199687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">
                                            <p:graphicEl>
                                              <a:dgm id="{D9A23911-FD59-4C57-A2CC-0B3C199687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D1F1DAC-FE98-4223-8D54-A517E9625F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4">
                                            <p:graphicEl>
                                              <a:dgm id="{2D1F1DAC-FE98-4223-8D54-A517E9625F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4">
                                            <p:graphicEl>
                                              <a:dgm id="{2D1F1DAC-FE98-4223-8D54-A517E9625F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4">
                                            <p:graphicEl>
                                              <a:dgm id="{2D1F1DAC-FE98-4223-8D54-A517E9625F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0E1F-B1A1-4BAE-F7D1-E6B8998B6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Engine (Soufflé)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6837C-41C1-EE34-B5AA-08D941991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 state-of-the art in-memory engine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Uses CPU-based multi-core system for parallel execution of RA operations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69B024-B47A-E88D-ADA9-4016D52F646C}"/>
              </a:ext>
            </a:extLst>
          </p:cNvPr>
          <p:cNvSpPr txBox="1"/>
          <p:nvPr/>
        </p:nvSpPr>
        <p:spPr>
          <a:xfrm>
            <a:off x="634843" y="6396335"/>
            <a:ext cx="1083899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n-US" sz="800"/>
              <a:t>Herbert Jordan, Bernhard Scholz, and Pavle Subotić. 2016. Soufflé: On synthesis of program analyzers. In Computer Aided Verification: 28th International Conference, CAV 2016, Toronto, ON, Canada, July 17-23, 2016, Proceedings, Part II 28. Springer, 422–430</a:t>
            </a:r>
            <a:endParaRPr lang="en-US" sz="800" dirty="0">
              <a:latin typeface="Calibri"/>
              <a:cs typeface="Calibri"/>
            </a:endParaRPr>
          </a:p>
        </p:txBody>
      </p:sp>
      <p:pic>
        <p:nvPicPr>
          <p:cNvPr id="5" name="Google Shape;95;p1">
            <a:extLst>
              <a:ext uri="{FF2B5EF4-FFF2-40B4-BE49-F238E27FC236}">
                <a16:creationId xmlns:a16="http://schemas.microsoft.com/office/drawing/2014/main" id="{40F68229-D268-4972-E749-06A2D3D6C93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39360" y="2926648"/>
            <a:ext cx="3005137" cy="10047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3434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3BAE3-F70D-32DC-3886-D078C6B5A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Off-the-shelf Library</a:t>
            </a:r>
          </a:p>
        </p:txBody>
      </p:sp>
    </p:spTree>
    <p:extLst>
      <p:ext uri="{BB962C8B-B14F-4D97-AF65-F5344CB8AC3E}">
        <p14:creationId xmlns:p14="http://schemas.microsoft.com/office/powerpoint/2010/main" val="266882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96A53C-BEB2-9B0B-8EE0-081575F69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xima Nova Rg"/>
              </a:rPr>
              <a:t>Off-the-shelf Data Structure for Join Operation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06411FD-1168-4D04-0D12-50EFF7234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DBB8F218-41BE-2ED3-C555-AC6D8B17E05E}"/>
              </a:ext>
            </a:extLst>
          </p:cNvPr>
          <p:cNvSpPr txBox="1"/>
          <p:nvPr/>
        </p:nvSpPr>
        <p:spPr>
          <a:xfrm>
            <a:off x="571500" y="6396335"/>
            <a:ext cx="1013142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n-US" sz="800" dirty="0" err="1">
                <a:latin typeface="Calibri"/>
                <a:cs typeface="Calibri"/>
              </a:rPr>
              <a:t>Reback</a:t>
            </a:r>
            <a:r>
              <a:rPr lang="en-US" sz="800" dirty="0">
                <a:latin typeface="Calibri"/>
                <a:cs typeface="Calibri"/>
              </a:rPr>
              <a:t>, J., McKinney, W., Van Den </a:t>
            </a:r>
            <a:r>
              <a:rPr lang="en-US" sz="800" dirty="0" err="1">
                <a:latin typeface="Calibri"/>
                <a:cs typeface="Calibri"/>
              </a:rPr>
              <a:t>Bossche</a:t>
            </a:r>
            <a:r>
              <a:rPr lang="en-US" sz="800" dirty="0">
                <a:latin typeface="Calibri"/>
                <a:cs typeface="Calibri"/>
              </a:rPr>
              <a:t>, J., </a:t>
            </a:r>
            <a:r>
              <a:rPr lang="en-US" sz="800" dirty="0" err="1">
                <a:latin typeface="Calibri"/>
                <a:cs typeface="Calibri"/>
              </a:rPr>
              <a:t>Augspurger</a:t>
            </a:r>
            <a:r>
              <a:rPr lang="en-US" sz="800" dirty="0">
                <a:latin typeface="Calibri"/>
                <a:cs typeface="Calibri"/>
              </a:rPr>
              <a:t>, T., Cloud, P., Klein, A., ... &amp; </a:t>
            </a:r>
            <a:r>
              <a:rPr lang="en-US" sz="800" dirty="0" err="1">
                <a:latin typeface="Calibri"/>
                <a:cs typeface="Calibri"/>
              </a:rPr>
              <a:t>Seabold</a:t>
            </a:r>
            <a:r>
              <a:rPr lang="en-US" sz="800" dirty="0">
                <a:latin typeface="Calibri"/>
                <a:cs typeface="Calibri"/>
              </a:rPr>
              <a:t>, S. (2020). pandas-dev/pandas: Pandas 1.0. 5. </a:t>
            </a:r>
            <a:r>
              <a:rPr lang="en-US" sz="800" dirty="0" err="1">
                <a:latin typeface="Calibri"/>
                <a:cs typeface="Calibri"/>
              </a:rPr>
              <a:t>Zenodo</a:t>
            </a:r>
            <a:r>
              <a:rPr lang="en-US" sz="800" dirty="0">
                <a:latin typeface="Calibri"/>
                <a:cs typeface="Calibri"/>
              </a:rPr>
              <a:t>.</a:t>
            </a:r>
            <a:endParaRPr lang="en-US" dirty="0">
              <a:latin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sz="800" dirty="0">
                <a:latin typeface="Calibri"/>
                <a:cs typeface="Calibri"/>
              </a:rPr>
              <a:t>Chen, D. Y. (2017). Pandas for everyone: Python data analysis. Addison-Wesley Professional.</a:t>
            </a:r>
          </a:p>
          <a:p>
            <a:pPr marL="171450" indent="-171450">
              <a:buFont typeface="Arial"/>
              <a:buChar char="•"/>
            </a:pPr>
            <a:r>
              <a:rPr lang="en-US" sz="800" dirty="0">
                <a:latin typeface="Calibri"/>
                <a:cs typeface="Calibri"/>
              </a:rPr>
              <a:t>Singh, R. (2020, July 1). Merging </a:t>
            </a:r>
            <a:r>
              <a:rPr lang="en-US" sz="800" dirty="0" err="1">
                <a:latin typeface="Calibri"/>
                <a:cs typeface="Calibri"/>
              </a:rPr>
              <a:t>DataFrames</a:t>
            </a:r>
            <a:r>
              <a:rPr lang="en-US" sz="800" dirty="0">
                <a:latin typeface="Calibri"/>
                <a:cs typeface="Calibri"/>
              </a:rPr>
              <a:t> with Pandas: </a:t>
            </a:r>
            <a:r>
              <a:rPr lang="en-US" sz="800" dirty="0" err="1">
                <a:latin typeface="Calibri"/>
                <a:cs typeface="Calibri"/>
              </a:rPr>
              <a:t>Pd.merge</a:t>
            </a:r>
            <a:r>
              <a:rPr lang="en-US" sz="800" dirty="0">
                <a:latin typeface="Calibri"/>
                <a:cs typeface="Calibri"/>
              </a:rPr>
              <a:t>(). Medium. Retrieved April 8, 2023, from https://medium.com/swlh/merging-dataframes-with-pandas-pd-merge-7764c7e2d46d </a:t>
            </a:r>
            <a:endParaRPr 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E941BF8F-5D7E-426E-2C87-A5F347801F03}"/>
              </a:ext>
            </a:extLst>
          </p:cNvPr>
          <p:cNvSpPr txBox="1"/>
          <p:nvPr/>
        </p:nvSpPr>
        <p:spPr>
          <a:xfrm>
            <a:off x="886685" y="1912595"/>
            <a:ext cx="445271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err="1">
                <a:latin typeface="Calibri"/>
                <a:cs typeface="Calibri"/>
              </a:rPr>
              <a:t>DataFrame</a:t>
            </a:r>
            <a:r>
              <a:rPr lang="en-US">
                <a:latin typeface="Calibri"/>
                <a:cs typeface="Calibri"/>
              </a:rPr>
              <a:t>: 2D labeled tabular data structure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5A86EC87-2537-EBCC-8B49-1CAB022A5091}"/>
              </a:ext>
            </a:extLst>
          </p:cNvPr>
          <p:cNvSpPr txBox="1"/>
          <p:nvPr/>
        </p:nvSpPr>
        <p:spPr>
          <a:xfrm>
            <a:off x="6908800" y="1774544"/>
            <a:ext cx="3345998" cy="37840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i="1" err="1">
                <a:latin typeface="Calibri"/>
                <a:ea typeface="+mn-lt"/>
                <a:cs typeface="+mn-lt"/>
              </a:rPr>
              <a:t>DataFrame</a:t>
            </a:r>
            <a:r>
              <a:rPr lang="en-US" i="1">
                <a:latin typeface="Calibri"/>
                <a:ea typeface="+mn-lt"/>
                <a:cs typeface="+mn-lt"/>
              </a:rPr>
              <a:t> has RA primitives APIs</a:t>
            </a:r>
            <a:endParaRPr lang="en-US" i="1">
              <a:latin typeface="Calibri"/>
              <a:cs typeface="Calibri" panose="020F0502020204030204" pitchFamily="34" charset="0"/>
            </a:endParaRP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30A24004-36F3-E4E8-827C-36D302ED4DD9}"/>
              </a:ext>
            </a:extLst>
          </p:cNvPr>
          <p:cNvGraphicFramePr>
            <a:graphicFrameLocks noGrp="1"/>
          </p:cNvGraphicFramePr>
          <p:nvPr/>
        </p:nvGraphicFramePr>
        <p:xfrm>
          <a:off x="1034143" y="2403928"/>
          <a:ext cx="416796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3592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833592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833592">
                  <a:extLst>
                    <a:ext uri="{9D8B030D-6E8A-4147-A177-3AD203B41FA5}">
                      <a16:colId xmlns:a16="http://schemas.microsoft.com/office/drawing/2014/main" val="3376680806"/>
                    </a:ext>
                  </a:extLst>
                </a:gridCol>
                <a:gridCol w="833592">
                  <a:extLst>
                    <a:ext uri="{9D8B030D-6E8A-4147-A177-3AD203B41FA5}">
                      <a16:colId xmlns:a16="http://schemas.microsoft.com/office/drawing/2014/main" val="226921238"/>
                    </a:ext>
                  </a:extLst>
                </a:gridCol>
                <a:gridCol w="833592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</a:tblGrid>
              <a:tr h="32969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2969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2969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471724"/>
                  </a:ext>
                </a:extLst>
              </a:tr>
              <a:tr h="32969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2969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6698"/>
                  </a:ext>
                </a:extLst>
              </a:tr>
              <a:tr h="32969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762374"/>
                  </a:ext>
                </a:extLst>
              </a:tr>
              <a:tr h="32969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168393"/>
                  </a:ext>
                </a:extLst>
              </a:tr>
            </a:tbl>
          </a:graphicData>
        </a:graphic>
      </p:graphicFrame>
      <p:pic>
        <p:nvPicPr>
          <p:cNvPr id="2" name="Picture 15" descr="Diagram&#10;&#10;Description automatically generated">
            <a:extLst>
              <a:ext uri="{FF2B5EF4-FFF2-40B4-BE49-F238E27FC236}">
                <a16:creationId xmlns:a16="http://schemas.microsoft.com/office/drawing/2014/main" id="{151B5D30-541A-33AC-97A7-CEEF2F8A4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399" y="2280394"/>
            <a:ext cx="4457699" cy="276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816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96A53C-BEB2-9B0B-8EE0-081575F69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xima Nova Rg"/>
              </a:rPr>
              <a:t>Off-the-shelf Python Libraries</a:t>
            </a:r>
            <a:endParaRPr lang="en-US" dirty="0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DBB8F218-41BE-2ED3-C555-AC6D8B17E05E}"/>
              </a:ext>
            </a:extLst>
          </p:cNvPr>
          <p:cNvSpPr txBox="1"/>
          <p:nvPr/>
        </p:nvSpPr>
        <p:spPr>
          <a:xfrm>
            <a:off x="685801" y="6273225"/>
            <a:ext cx="1013142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n-US" sz="800">
                <a:latin typeface="Calibri"/>
                <a:cs typeface="Calibri"/>
              </a:rPr>
              <a:t>Reback, J., McKinney, W., Van Den Bossche, J., Augspurger, T., Cloud, P., Klein, A., ... &amp; Seabold, S. (2020). pandas-dev/pandas: Pandas 1.0. 5. </a:t>
            </a:r>
            <a:r>
              <a:rPr lang="en-US" sz="800" err="1">
                <a:latin typeface="Calibri"/>
                <a:cs typeface="Calibri"/>
              </a:rPr>
              <a:t>Zenodo</a:t>
            </a:r>
            <a:r>
              <a:rPr lang="en-US" sz="800">
                <a:latin typeface="Calibri"/>
                <a:cs typeface="Calibri"/>
              </a:rPr>
              <a:t>.</a:t>
            </a:r>
            <a:endParaRPr lang="en-US">
              <a:latin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sz="800">
                <a:latin typeface="Calibri"/>
                <a:cs typeface="Calibri"/>
              </a:rPr>
              <a:t>Chen, D. Y. (2017). Pandas for everyone: Python data analysis. Addison-Wesley Professional.</a:t>
            </a:r>
          </a:p>
          <a:p>
            <a:pPr marL="171450" indent="-171450">
              <a:buFont typeface="Arial"/>
              <a:buChar char="•"/>
            </a:pPr>
            <a:r>
              <a:rPr lang="en-US" sz="800">
                <a:latin typeface="Calibri"/>
                <a:cs typeface="Calibri"/>
              </a:rPr>
              <a:t>Green, O., Du, Z., Patel, S., Xie, Z., Liu, H., &amp; Bader, D. A. (2021, December). Anti-Section Transitive Closure. In 2021 IEEE 28th International Conference on High Performance Computing, Data, and Analytics (</a:t>
            </a:r>
            <a:r>
              <a:rPr lang="en-US" sz="800" err="1">
                <a:latin typeface="Calibri"/>
                <a:cs typeface="Calibri"/>
              </a:rPr>
              <a:t>HiPC</a:t>
            </a:r>
            <a:r>
              <a:rPr lang="en-US" sz="800">
                <a:latin typeface="Calibri"/>
                <a:cs typeface="Calibri"/>
              </a:rPr>
              <a:t>) (pp. 192-201). IEEE.</a:t>
            </a:r>
          </a:p>
          <a:p>
            <a:pPr marL="171450" indent="-171450">
              <a:buFont typeface="Arial"/>
              <a:buChar char="•"/>
            </a:pPr>
            <a:r>
              <a:rPr lang="en-US" sz="800">
                <a:latin typeface="Calibri"/>
                <a:cs typeface="Calibri"/>
              </a:rPr>
              <a:t>Fender, A., Rees, B., &amp; Eaton, J. RAPIDS </a:t>
            </a:r>
            <a:r>
              <a:rPr lang="en-US" sz="800" err="1">
                <a:latin typeface="Calibri"/>
                <a:cs typeface="Calibri"/>
              </a:rPr>
              <a:t>cuGraph</a:t>
            </a:r>
            <a:r>
              <a:rPr lang="en-US" sz="800">
                <a:latin typeface="Calibri"/>
                <a:cs typeface="Calibri"/>
              </a:rPr>
              <a:t>. In Massive Graph Analytics (pp. 483-493). Chapman and Hall/CRC.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B94CA8-CBFF-7677-0CED-131296960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010" y="1692017"/>
            <a:ext cx="3742857" cy="1161905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E941BF8F-5D7E-426E-2C87-A5F347801F03}"/>
              </a:ext>
            </a:extLst>
          </p:cNvPr>
          <p:cNvSpPr txBox="1"/>
          <p:nvPr/>
        </p:nvSpPr>
        <p:spPr>
          <a:xfrm>
            <a:off x="1639614" y="2901381"/>
            <a:ext cx="8425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err="1">
                <a:latin typeface="Calibri"/>
                <a:cs typeface="Calibri"/>
              </a:rPr>
              <a:t>DataFrame</a:t>
            </a:r>
            <a:r>
              <a:rPr lang="en-US">
                <a:latin typeface="Calibri"/>
                <a:cs typeface="Calibri"/>
              </a:rPr>
              <a:t>: 2D labeled tabular data 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3E58B4-6BA7-BA6F-E5A8-B5E0A080C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135" y="1696539"/>
            <a:ext cx="3341479" cy="1161905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5A86EC87-2537-EBCC-8B49-1CAB022A5091}"/>
              </a:ext>
            </a:extLst>
          </p:cNvPr>
          <p:cNvSpPr txBox="1"/>
          <p:nvPr/>
        </p:nvSpPr>
        <p:spPr>
          <a:xfrm>
            <a:off x="685800" y="5239829"/>
            <a:ext cx="1013142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i="1" dirty="0">
                <a:latin typeface="Calibri"/>
                <a:ea typeface="+mn-lt"/>
                <a:cs typeface="+mn-lt"/>
              </a:rPr>
              <a:t>Both supports join operation with similar APIs</a:t>
            </a:r>
            <a:endParaRPr lang="en-US" i="1" dirty="0">
              <a:latin typeface="Calibri"/>
              <a:cs typeface="Calibri" panose="020F0502020204030204" pitchFamily="34" charset="0"/>
            </a:endParaRP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304D5A0D-DE89-F031-90C5-993EECE30CB2}"/>
              </a:ext>
            </a:extLst>
          </p:cNvPr>
          <p:cNvSpPr txBox="1"/>
          <p:nvPr/>
        </p:nvSpPr>
        <p:spPr>
          <a:xfrm>
            <a:off x="1639614" y="3851520"/>
            <a:ext cx="159362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CPU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361435E5-7DAB-0C83-AFC5-4BA3FD6B15CD}"/>
              </a:ext>
            </a:extLst>
          </p:cNvPr>
          <p:cNvSpPr txBox="1"/>
          <p:nvPr/>
        </p:nvSpPr>
        <p:spPr>
          <a:xfrm>
            <a:off x="8413516" y="3713020"/>
            <a:ext cx="195559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GPU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>
                <a:ea typeface="+mn-lt"/>
                <a:cs typeface="+mn-lt"/>
              </a:rPr>
              <a:t>NVIDIA </a:t>
            </a:r>
            <a:r>
              <a:rPr lang="en-US" dirty="0" err="1">
                <a:ea typeface="+mn-lt"/>
                <a:cs typeface="+mn-lt"/>
              </a:rPr>
              <a:t>cuDF</a:t>
            </a:r>
            <a:r>
              <a:rPr lang="en-US" dirty="0">
                <a:ea typeface="+mn-lt"/>
                <a:cs typeface="+mn-lt"/>
              </a:rPr>
              <a:t>)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FF82A5-88FD-6F94-7938-CEBE398581D4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2436429" y="2853922"/>
            <a:ext cx="0" cy="9975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A3E649-7296-47E2-9DE0-82B2C2D25626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9389022" y="2858444"/>
            <a:ext cx="2292" cy="8545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30A24004-36F3-E4E8-827C-36D302ED4DD9}"/>
              </a:ext>
            </a:extLst>
          </p:cNvPr>
          <p:cNvGraphicFramePr>
            <a:graphicFrameLocks noGrp="1"/>
          </p:cNvGraphicFramePr>
          <p:nvPr/>
        </p:nvGraphicFramePr>
        <p:xfrm>
          <a:off x="3800928" y="3356428"/>
          <a:ext cx="4167965" cy="1552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3593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833593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833593">
                  <a:extLst>
                    <a:ext uri="{9D8B030D-6E8A-4147-A177-3AD203B41FA5}">
                      <a16:colId xmlns:a16="http://schemas.microsoft.com/office/drawing/2014/main" val="3376680806"/>
                    </a:ext>
                  </a:extLst>
                </a:gridCol>
                <a:gridCol w="833593">
                  <a:extLst>
                    <a:ext uri="{9D8B030D-6E8A-4147-A177-3AD203B41FA5}">
                      <a16:colId xmlns:a16="http://schemas.microsoft.com/office/drawing/2014/main" val="226921238"/>
                    </a:ext>
                  </a:extLst>
                </a:gridCol>
                <a:gridCol w="833593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</a:tblGrid>
              <a:tr h="51747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51747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51747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0825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1C6C5-5B77-4E27-58DB-762906B53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(Pandas) and GPU (</a:t>
            </a:r>
            <a:r>
              <a:rPr lang="en-US" dirty="0" err="1"/>
              <a:t>cuDF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0F892E-E414-3D11-1A55-E7B963D8F4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34127" y="1052940"/>
            <a:ext cx="7014410" cy="4902545"/>
          </a:xfrm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9D237665-C89D-9F1B-6F46-2C6A38E9C937}"/>
              </a:ext>
            </a:extLst>
          </p:cNvPr>
          <p:cNvSpPr txBox="1"/>
          <p:nvPr/>
        </p:nvSpPr>
        <p:spPr>
          <a:xfrm>
            <a:off x="630610" y="6642556"/>
            <a:ext cx="10838996" cy="2154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n-US" sz="800" dirty="0">
                <a:latin typeface="Calibri"/>
                <a:ea typeface="Calibri"/>
                <a:cs typeface="Calibri"/>
              </a:rPr>
              <a:t>https://github.com/harp-lab/GPUJoin/edit/main/IA3_2022/basic_operations.py</a:t>
            </a:r>
          </a:p>
        </p:txBody>
      </p:sp>
      <p:sp>
        <p:nvSpPr>
          <p:cNvPr id="8" name="Callout: Left Arrow 7">
            <a:extLst>
              <a:ext uri="{FF2B5EF4-FFF2-40B4-BE49-F238E27FC236}">
                <a16:creationId xmlns:a16="http://schemas.microsoft.com/office/drawing/2014/main" id="{69890851-A50F-E1B6-C6FC-774BE361C580}"/>
              </a:ext>
            </a:extLst>
          </p:cNvPr>
          <p:cNvSpPr/>
          <p:nvPr/>
        </p:nvSpPr>
        <p:spPr>
          <a:xfrm>
            <a:off x="3605917" y="1396188"/>
            <a:ext cx="3628896" cy="311837"/>
          </a:xfrm>
          <a:prstGeom prst="left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GPU Environment</a:t>
            </a:r>
          </a:p>
        </p:txBody>
      </p:sp>
      <p:sp>
        <p:nvSpPr>
          <p:cNvPr id="9" name="Callout: Left Arrow 8">
            <a:extLst>
              <a:ext uri="{FF2B5EF4-FFF2-40B4-BE49-F238E27FC236}">
                <a16:creationId xmlns:a16="http://schemas.microsoft.com/office/drawing/2014/main" id="{4E683D54-6D11-572A-071D-A721F3D41439}"/>
              </a:ext>
            </a:extLst>
          </p:cNvPr>
          <p:cNvSpPr/>
          <p:nvPr/>
        </p:nvSpPr>
        <p:spPr>
          <a:xfrm>
            <a:off x="4401411" y="1054082"/>
            <a:ext cx="3628896" cy="311837"/>
          </a:xfrm>
          <a:prstGeom prst="left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Environment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D77169-11FF-EE51-366B-5FF32740ED24}"/>
              </a:ext>
            </a:extLst>
          </p:cNvPr>
          <p:cNvSpPr/>
          <p:nvPr/>
        </p:nvSpPr>
        <p:spPr>
          <a:xfrm>
            <a:off x="3898760" y="2903974"/>
            <a:ext cx="371789" cy="31183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C1FD405-C563-DFA3-4C76-87026A5ED793}"/>
              </a:ext>
            </a:extLst>
          </p:cNvPr>
          <p:cNvSpPr/>
          <p:nvPr/>
        </p:nvSpPr>
        <p:spPr>
          <a:xfrm>
            <a:off x="3476732" y="3486271"/>
            <a:ext cx="500976" cy="31183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75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1C6C5-5B77-4E27-58DB-762906B53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Improvement of using GPU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9D237665-C89D-9F1B-6F46-2C6A38E9C937}"/>
              </a:ext>
            </a:extLst>
          </p:cNvPr>
          <p:cNvSpPr txBox="1"/>
          <p:nvPr/>
        </p:nvSpPr>
        <p:spPr>
          <a:xfrm>
            <a:off x="630610" y="6642556"/>
            <a:ext cx="10838996" cy="2154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n-US" sz="800" dirty="0">
                <a:latin typeface="Calibri"/>
                <a:ea typeface="Calibri"/>
                <a:cs typeface="Calibri"/>
              </a:rPr>
              <a:t>https://github.com/harp-lab/GPUJoin/edit/main/IA3_2022/basic_operations.py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A35319C-319F-02AC-BD97-5A702E319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41057"/>
            <a:ext cx="10108642" cy="498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2B4FD40-B973-D6B2-41E1-E19FCF4FAEC4}"/>
              </a:ext>
            </a:extLst>
          </p:cNvPr>
          <p:cNvSpPr/>
          <p:nvPr/>
        </p:nvSpPr>
        <p:spPr>
          <a:xfrm>
            <a:off x="5647174" y="5828044"/>
            <a:ext cx="1386672" cy="81451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574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roxima Nova Rg"/>
              </a:rPr>
              <a:t>DataFrame</a:t>
            </a:r>
            <a:r>
              <a:rPr lang="en-US" dirty="0">
                <a:latin typeface="Proxima Nova Rg"/>
              </a:rPr>
              <a:t> Based Join Operations</a:t>
            </a:r>
            <a:endParaRPr lang="en-GB" dirty="0">
              <a:latin typeface="Proxima Nova Rg" panose="02000506030000020004" pitchFamily="2" charset="0"/>
            </a:endParaRP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E1CE1D63-2EEC-471E-BFC8-2F7121801942}"/>
              </a:ext>
            </a:extLst>
          </p:cNvPr>
          <p:cNvSpPr txBox="1">
            <a:spLocks/>
          </p:cNvSpPr>
          <p:nvPr/>
        </p:nvSpPr>
        <p:spPr>
          <a:xfrm>
            <a:off x="1032933" y="2955208"/>
            <a:ext cx="4629595" cy="247870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624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oxima Nova Rg" panose="0200050603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oxima Nova Rg" panose="0200050603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oxima Nova Rg" panose="0200050603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roxima Nova Rg" panose="0200050603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roxima Nova Rg" panose="0200050603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b="1">
                <a:latin typeface="Proxima Nova Rg"/>
              </a:rPr>
              <a:t>Abstract memory management</a:t>
            </a:r>
            <a:endParaRPr lang="en-GB" sz="1600" b="1"/>
          </a:p>
          <a:p>
            <a:pPr marL="0" indent="0">
              <a:lnSpc>
                <a:spcPct val="150000"/>
              </a:lnSpc>
              <a:buNone/>
            </a:pPr>
            <a:r>
              <a:rPr lang="en-GB" sz="1600" b="1">
                <a:latin typeface="Proxima Nova Rg"/>
              </a:rPr>
              <a:t>Abstract thread block configuration</a:t>
            </a:r>
            <a:endParaRPr lang="en-GB" sz="1600" b="1"/>
          </a:p>
          <a:p>
            <a:pPr marL="0" indent="0">
              <a:lnSpc>
                <a:spcPct val="150000"/>
              </a:lnSpc>
              <a:buNone/>
            </a:pPr>
            <a:r>
              <a:rPr lang="en-GB" sz="1600" b="1">
                <a:latin typeface="Proxima Nova Rg"/>
              </a:rPr>
              <a:t>Same API signatures for CPU and GPU</a:t>
            </a:r>
            <a:endParaRPr lang="en-GB" sz="1600" b="1"/>
          </a:p>
          <a:p>
            <a:pPr marL="0" indent="0">
              <a:lnSpc>
                <a:spcPct val="150000"/>
              </a:lnSpc>
              <a:buNone/>
            </a:pPr>
            <a:r>
              <a:rPr lang="en-GB" sz="1600" b="1">
                <a:latin typeface="Proxima Nova Rg"/>
              </a:rPr>
              <a:t>Easy-to-code interface</a:t>
            </a:r>
            <a:endParaRPr lang="en-GB"/>
          </a:p>
          <a:p>
            <a:pPr marL="0" indent="0">
              <a:lnSpc>
                <a:spcPct val="150000"/>
              </a:lnSpc>
              <a:buNone/>
            </a:pPr>
            <a:endParaRPr lang="en-GB" sz="1600" b="1"/>
          </a:p>
        </p:txBody>
      </p:sp>
      <p:sp>
        <p:nvSpPr>
          <p:cNvPr id="40" name="Text Placeholder 15">
            <a:extLst>
              <a:ext uri="{FF2B5EF4-FFF2-40B4-BE49-F238E27FC236}">
                <a16:creationId xmlns:a16="http://schemas.microsoft.com/office/drawing/2014/main" id="{7E09C7DD-AB14-4BC1-822C-9E31580C79A6}"/>
              </a:ext>
            </a:extLst>
          </p:cNvPr>
          <p:cNvSpPr txBox="1">
            <a:spLocks/>
          </p:cNvSpPr>
          <p:nvPr/>
        </p:nvSpPr>
        <p:spPr>
          <a:xfrm>
            <a:off x="536365" y="1883747"/>
            <a:ext cx="5126163" cy="671565"/>
          </a:xfrm>
          <a:prstGeom prst="rect">
            <a:avLst/>
          </a:prstGeom>
          <a:solidFill>
            <a:schemeClr val="accent1"/>
          </a:solidFill>
        </p:spPr>
        <p:txBody>
          <a:bodyPr lIns="503999" tIns="45720" rIns="91440" bIns="45720"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624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roxima Nova Rg" panose="02000506030000020004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roxima Nova Rg" panose="02000506030000020004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roxima Nova Rg" panose="02000506030000020004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roxima Nova Rg" panose="02000506030000020004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24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roxima Nova Rg" panose="02000506030000020004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>
                <a:solidFill>
                  <a:schemeClr val="bg1"/>
                </a:solidFill>
                <a:latin typeface="Proxima Nova Rg"/>
              </a:rPr>
              <a:t>Advantages</a:t>
            </a:r>
            <a:endParaRPr lang="en-GB" b="1">
              <a:solidFill>
                <a:schemeClr val="bg1"/>
              </a:solidFill>
            </a:endParaRPr>
          </a:p>
        </p:txBody>
      </p:sp>
      <p:sp>
        <p:nvSpPr>
          <p:cNvPr id="41" name="Google Shape;1037;p98">
            <a:extLst>
              <a:ext uri="{FF2B5EF4-FFF2-40B4-BE49-F238E27FC236}">
                <a16:creationId xmlns:a16="http://schemas.microsoft.com/office/drawing/2014/main" id="{2031147A-2755-4911-A082-80F19B6E1B22}"/>
              </a:ext>
            </a:extLst>
          </p:cNvPr>
          <p:cNvSpPr>
            <a:spLocks noChangeAspect="1"/>
          </p:cNvSpPr>
          <p:nvPr/>
        </p:nvSpPr>
        <p:spPr>
          <a:xfrm>
            <a:off x="654893" y="2941791"/>
            <a:ext cx="250755" cy="180000"/>
          </a:xfrm>
          <a:custGeom>
            <a:avLst/>
            <a:gdLst/>
            <a:ahLst/>
            <a:cxnLst/>
            <a:rect l="l" t="t" r="r" b="b"/>
            <a:pathLst>
              <a:path w="377" h="268" extrusionOk="0">
                <a:moveTo>
                  <a:pt x="133" y="262"/>
                </a:moveTo>
                <a:lnTo>
                  <a:pt x="5" y="133"/>
                </a:lnTo>
                <a:cubicBezTo>
                  <a:pt x="0" y="128"/>
                  <a:pt x="0" y="120"/>
                  <a:pt x="5" y="116"/>
                </a:cubicBezTo>
                <a:lnTo>
                  <a:pt x="22" y="98"/>
                </a:lnTo>
                <a:cubicBezTo>
                  <a:pt x="27" y="94"/>
                  <a:pt x="35" y="94"/>
                  <a:pt x="39" y="98"/>
                </a:cubicBezTo>
                <a:lnTo>
                  <a:pt x="136" y="196"/>
                </a:lnTo>
                <a:cubicBezTo>
                  <a:pt x="139" y="199"/>
                  <a:pt x="144" y="199"/>
                  <a:pt x="148" y="196"/>
                </a:cubicBezTo>
                <a:lnTo>
                  <a:pt x="337" y="5"/>
                </a:lnTo>
                <a:cubicBezTo>
                  <a:pt x="341" y="0"/>
                  <a:pt x="349" y="0"/>
                  <a:pt x="354" y="5"/>
                </a:cubicBezTo>
                <a:lnTo>
                  <a:pt x="371" y="22"/>
                </a:lnTo>
                <a:cubicBezTo>
                  <a:pt x="376" y="27"/>
                  <a:pt x="376" y="35"/>
                  <a:pt x="371" y="39"/>
                </a:cubicBezTo>
                <a:lnTo>
                  <a:pt x="151" y="262"/>
                </a:lnTo>
                <a:cubicBezTo>
                  <a:pt x="146" y="267"/>
                  <a:pt x="138" y="267"/>
                  <a:pt x="133" y="262"/>
                </a:cubicBezTo>
              </a:path>
            </a:pathLst>
          </a:custGeom>
          <a:solidFill>
            <a:srgbClr val="0062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1037;p98">
            <a:extLst>
              <a:ext uri="{FF2B5EF4-FFF2-40B4-BE49-F238E27FC236}">
                <a16:creationId xmlns:a16="http://schemas.microsoft.com/office/drawing/2014/main" id="{F64738A0-86CF-43C6-8A60-AB3EAC3C5903}"/>
              </a:ext>
            </a:extLst>
          </p:cNvPr>
          <p:cNvSpPr>
            <a:spLocks noChangeAspect="1"/>
          </p:cNvSpPr>
          <p:nvPr/>
        </p:nvSpPr>
        <p:spPr>
          <a:xfrm>
            <a:off x="654893" y="3428052"/>
            <a:ext cx="250755" cy="180000"/>
          </a:xfrm>
          <a:custGeom>
            <a:avLst/>
            <a:gdLst/>
            <a:ahLst/>
            <a:cxnLst/>
            <a:rect l="l" t="t" r="r" b="b"/>
            <a:pathLst>
              <a:path w="377" h="268" extrusionOk="0">
                <a:moveTo>
                  <a:pt x="133" y="262"/>
                </a:moveTo>
                <a:lnTo>
                  <a:pt x="5" y="133"/>
                </a:lnTo>
                <a:cubicBezTo>
                  <a:pt x="0" y="128"/>
                  <a:pt x="0" y="120"/>
                  <a:pt x="5" y="116"/>
                </a:cubicBezTo>
                <a:lnTo>
                  <a:pt x="22" y="98"/>
                </a:lnTo>
                <a:cubicBezTo>
                  <a:pt x="27" y="94"/>
                  <a:pt x="35" y="94"/>
                  <a:pt x="39" y="98"/>
                </a:cubicBezTo>
                <a:lnTo>
                  <a:pt x="136" y="196"/>
                </a:lnTo>
                <a:cubicBezTo>
                  <a:pt x="139" y="199"/>
                  <a:pt x="144" y="199"/>
                  <a:pt x="148" y="196"/>
                </a:cubicBezTo>
                <a:lnTo>
                  <a:pt x="337" y="5"/>
                </a:lnTo>
                <a:cubicBezTo>
                  <a:pt x="341" y="0"/>
                  <a:pt x="349" y="0"/>
                  <a:pt x="354" y="5"/>
                </a:cubicBezTo>
                <a:lnTo>
                  <a:pt x="371" y="22"/>
                </a:lnTo>
                <a:cubicBezTo>
                  <a:pt x="376" y="27"/>
                  <a:pt x="376" y="35"/>
                  <a:pt x="371" y="39"/>
                </a:cubicBezTo>
                <a:lnTo>
                  <a:pt x="151" y="262"/>
                </a:lnTo>
                <a:cubicBezTo>
                  <a:pt x="146" y="267"/>
                  <a:pt x="138" y="267"/>
                  <a:pt x="133" y="262"/>
                </a:cubicBezTo>
              </a:path>
            </a:pathLst>
          </a:custGeom>
          <a:solidFill>
            <a:srgbClr val="0062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1037;p98">
            <a:extLst>
              <a:ext uri="{FF2B5EF4-FFF2-40B4-BE49-F238E27FC236}">
                <a16:creationId xmlns:a16="http://schemas.microsoft.com/office/drawing/2014/main" id="{BD9E13F5-0FF3-4BC3-B6FD-F74D72D6E27C}"/>
              </a:ext>
            </a:extLst>
          </p:cNvPr>
          <p:cNvSpPr>
            <a:spLocks noChangeAspect="1"/>
          </p:cNvSpPr>
          <p:nvPr/>
        </p:nvSpPr>
        <p:spPr>
          <a:xfrm>
            <a:off x="654893" y="3914313"/>
            <a:ext cx="250755" cy="180000"/>
          </a:xfrm>
          <a:custGeom>
            <a:avLst/>
            <a:gdLst/>
            <a:ahLst/>
            <a:cxnLst/>
            <a:rect l="l" t="t" r="r" b="b"/>
            <a:pathLst>
              <a:path w="377" h="268" extrusionOk="0">
                <a:moveTo>
                  <a:pt x="133" y="262"/>
                </a:moveTo>
                <a:lnTo>
                  <a:pt x="5" y="133"/>
                </a:lnTo>
                <a:cubicBezTo>
                  <a:pt x="0" y="128"/>
                  <a:pt x="0" y="120"/>
                  <a:pt x="5" y="116"/>
                </a:cubicBezTo>
                <a:lnTo>
                  <a:pt x="22" y="98"/>
                </a:lnTo>
                <a:cubicBezTo>
                  <a:pt x="27" y="94"/>
                  <a:pt x="35" y="94"/>
                  <a:pt x="39" y="98"/>
                </a:cubicBezTo>
                <a:lnTo>
                  <a:pt x="136" y="196"/>
                </a:lnTo>
                <a:cubicBezTo>
                  <a:pt x="139" y="199"/>
                  <a:pt x="144" y="199"/>
                  <a:pt x="148" y="196"/>
                </a:cubicBezTo>
                <a:lnTo>
                  <a:pt x="337" y="5"/>
                </a:lnTo>
                <a:cubicBezTo>
                  <a:pt x="341" y="0"/>
                  <a:pt x="349" y="0"/>
                  <a:pt x="354" y="5"/>
                </a:cubicBezTo>
                <a:lnTo>
                  <a:pt x="371" y="22"/>
                </a:lnTo>
                <a:cubicBezTo>
                  <a:pt x="376" y="27"/>
                  <a:pt x="376" y="35"/>
                  <a:pt x="371" y="39"/>
                </a:cubicBezTo>
                <a:lnTo>
                  <a:pt x="151" y="262"/>
                </a:lnTo>
                <a:cubicBezTo>
                  <a:pt x="146" y="267"/>
                  <a:pt x="138" y="267"/>
                  <a:pt x="133" y="262"/>
                </a:cubicBezTo>
              </a:path>
            </a:pathLst>
          </a:custGeom>
          <a:solidFill>
            <a:srgbClr val="0062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1037;p98">
            <a:extLst>
              <a:ext uri="{FF2B5EF4-FFF2-40B4-BE49-F238E27FC236}">
                <a16:creationId xmlns:a16="http://schemas.microsoft.com/office/drawing/2014/main" id="{DCDBA007-8859-4543-898F-81D5C83FF3AF}"/>
              </a:ext>
            </a:extLst>
          </p:cNvPr>
          <p:cNvSpPr>
            <a:spLocks noChangeAspect="1"/>
          </p:cNvSpPr>
          <p:nvPr/>
        </p:nvSpPr>
        <p:spPr>
          <a:xfrm>
            <a:off x="654893" y="4400573"/>
            <a:ext cx="250755" cy="180000"/>
          </a:xfrm>
          <a:custGeom>
            <a:avLst/>
            <a:gdLst/>
            <a:ahLst/>
            <a:cxnLst/>
            <a:rect l="l" t="t" r="r" b="b"/>
            <a:pathLst>
              <a:path w="377" h="268" extrusionOk="0">
                <a:moveTo>
                  <a:pt x="133" y="262"/>
                </a:moveTo>
                <a:lnTo>
                  <a:pt x="5" y="133"/>
                </a:lnTo>
                <a:cubicBezTo>
                  <a:pt x="0" y="128"/>
                  <a:pt x="0" y="120"/>
                  <a:pt x="5" y="116"/>
                </a:cubicBezTo>
                <a:lnTo>
                  <a:pt x="22" y="98"/>
                </a:lnTo>
                <a:cubicBezTo>
                  <a:pt x="27" y="94"/>
                  <a:pt x="35" y="94"/>
                  <a:pt x="39" y="98"/>
                </a:cubicBezTo>
                <a:lnTo>
                  <a:pt x="136" y="196"/>
                </a:lnTo>
                <a:cubicBezTo>
                  <a:pt x="139" y="199"/>
                  <a:pt x="144" y="199"/>
                  <a:pt x="148" y="196"/>
                </a:cubicBezTo>
                <a:lnTo>
                  <a:pt x="337" y="5"/>
                </a:lnTo>
                <a:cubicBezTo>
                  <a:pt x="341" y="0"/>
                  <a:pt x="349" y="0"/>
                  <a:pt x="354" y="5"/>
                </a:cubicBezTo>
                <a:lnTo>
                  <a:pt x="371" y="22"/>
                </a:lnTo>
                <a:cubicBezTo>
                  <a:pt x="376" y="27"/>
                  <a:pt x="376" y="35"/>
                  <a:pt x="371" y="39"/>
                </a:cubicBezTo>
                <a:lnTo>
                  <a:pt x="151" y="262"/>
                </a:lnTo>
                <a:cubicBezTo>
                  <a:pt x="146" y="267"/>
                  <a:pt x="138" y="267"/>
                  <a:pt x="133" y="262"/>
                </a:cubicBezTo>
              </a:path>
            </a:pathLst>
          </a:custGeom>
          <a:solidFill>
            <a:srgbClr val="0062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1037;p98">
            <a:extLst>
              <a:ext uri="{FF2B5EF4-FFF2-40B4-BE49-F238E27FC236}">
                <a16:creationId xmlns:a16="http://schemas.microsoft.com/office/drawing/2014/main" id="{84DA6CAC-8A97-48AE-BFC4-7BD9224EAA64}"/>
              </a:ext>
            </a:extLst>
          </p:cNvPr>
          <p:cNvSpPr>
            <a:spLocks noChangeAspect="1"/>
          </p:cNvSpPr>
          <p:nvPr/>
        </p:nvSpPr>
        <p:spPr>
          <a:xfrm>
            <a:off x="654893" y="2129527"/>
            <a:ext cx="250755" cy="180000"/>
          </a:xfrm>
          <a:custGeom>
            <a:avLst/>
            <a:gdLst/>
            <a:ahLst/>
            <a:cxnLst/>
            <a:rect l="l" t="t" r="r" b="b"/>
            <a:pathLst>
              <a:path w="377" h="268" extrusionOk="0">
                <a:moveTo>
                  <a:pt x="133" y="262"/>
                </a:moveTo>
                <a:lnTo>
                  <a:pt x="5" y="133"/>
                </a:lnTo>
                <a:cubicBezTo>
                  <a:pt x="0" y="128"/>
                  <a:pt x="0" y="120"/>
                  <a:pt x="5" y="116"/>
                </a:cubicBezTo>
                <a:lnTo>
                  <a:pt x="22" y="98"/>
                </a:lnTo>
                <a:cubicBezTo>
                  <a:pt x="27" y="94"/>
                  <a:pt x="35" y="94"/>
                  <a:pt x="39" y="98"/>
                </a:cubicBezTo>
                <a:lnTo>
                  <a:pt x="136" y="196"/>
                </a:lnTo>
                <a:cubicBezTo>
                  <a:pt x="139" y="199"/>
                  <a:pt x="144" y="199"/>
                  <a:pt x="148" y="196"/>
                </a:cubicBezTo>
                <a:lnTo>
                  <a:pt x="337" y="5"/>
                </a:lnTo>
                <a:cubicBezTo>
                  <a:pt x="341" y="0"/>
                  <a:pt x="349" y="0"/>
                  <a:pt x="354" y="5"/>
                </a:cubicBezTo>
                <a:lnTo>
                  <a:pt x="371" y="22"/>
                </a:lnTo>
                <a:cubicBezTo>
                  <a:pt x="376" y="27"/>
                  <a:pt x="376" y="35"/>
                  <a:pt x="371" y="39"/>
                </a:cubicBezTo>
                <a:lnTo>
                  <a:pt x="151" y="262"/>
                </a:lnTo>
                <a:cubicBezTo>
                  <a:pt x="146" y="267"/>
                  <a:pt x="138" y="267"/>
                  <a:pt x="133" y="262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D38D9-6729-F2ED-8CA5-F6FD98A0600F}"/>
              </a:ext>
            </a:extLst>
          </p:cNvPr>
          <p:cNvSpPr txBox="1"/>
          <p:nvPr/>
        </p:nvSpPr>
        <p:spPr>
          <a:xfrm>
            <a:off x="658585" y="6392304"/>
            <a:ext cx="1013142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n-US" sz="800">
                <a:latin typeface="Calibri"/>
                <a:cs typeface="Calibri"/>
              </a:rPr>
              <a:t>A. R. Shovon, L. R. Dyken, O. Green, T. Gilray and S. Kumar, "Accelerating Datalog applications with </a:t>
            </a:r>
            <a:r>
              <a:rPr lang="en-US" sz="800" err="1">
                <a:latin typeface="Calibri"/>
                <a:cs typeface="Calibri"/>
              </a:rPr>
              <a:t>cuDF</a:t>
            </a:r>
            <a:r>
              <a:rPr lang="en-US" sz="800">
                <a:latin typeface="Calibri"/>
                <a:cs typeface="Calibri"/>
              </a:rPr>
              <a:t>," 2022 IEEE/ACM Workshop on Irregular Applications: Architectures and Algorithms (IA3), Dallas, TX, USA, 2022, pp. 41-45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sz="800">
                <a:latin typeface="Calibri"/>
                <a:cs typeface="Calibri"/>
              </a:rPr>
              <a:t>Green, O., Du, Z., Patel, S., Xie, Z., Liu, H., &amp; Bader, D. A. (2021, December). Anti-Section Transitive Closure. In 2021 IEEE 28th International Conference on High Performance Computing, Data, and Analytics (</a:t>
            </a:r>
            <a:r>
              <a:rPr lang="en-US" sz="800" err="1">
                <a:latin typeface="Calibri"/>
                <a:cs typeface="Calibri"/>
              </a:rPr>
              <a:t>HiPC</a:t>
            </a:r>
            <a:r>
              <a:rPr lang="en-US" sz="800">
                <a:latin typeface="Calibri"/>
                <a:cs typeface="Calibri"/>
              </a:rPr>
              <a:t>) (pp. 192-201). IEEE.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sz="800">
                <a:latin typeface="Calibri"/>
                <a:cs typeface="Calibri"/>
              </a:rPr>
              <a:t>Team, R. D. (2018). RAPIDS: Collection of libraries for end to end GPU data science. NVIDIA, Santa Clara, CA, USA. </a:t>
            </a:r>
            <a:r>
              <a:rPr lang="en-US" sz="800">
                <a:latin typeface="Calibri"/>
                <a:cs typeface="Calibri"/>
                <a:hlinkClick r:id="rId3"/>
              </a:rPr>
              <a:t>https://rapids.ai</a:t>
            </a:r>
            <a:r>
              <a:rPr lang="en-US" sz="800">
                <a:latin typeface="Calibri"/>
                <a:cs typeface="Calibri"/>
              </a:rPr>
              <a:t> 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96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B1B112-1E0B-9FFE-79C8-3D93FE23A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Improvement Opportunity</a:t>
            </a: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EC3209B0-93F9-589D-B771-DD68D79D46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9476522"/>
              </p:ext>
            </p:extLst>
          </p:nvPr>
        </p:nvGraphicFramePr>
        <p:xfrm>
          <a:off x="571500" y="1436688"/>
          <a:ext cx="11049000" cy="4491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F6065DD-6C84-3B3A-C73A-944B5946EF9C}"/>
              </a:ext>
            </a:extLst>
          </p:cNvPr>
          <p:cNvSpPr txBox="1"/>
          <p:nvPr/>
        </p:nvSpPr>
        <p:spPr>
          <a:xfrm>
            <a:off x="694871" y="6395131"/>
            <a:ext cx="1013142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n-US" sz="800" dirty="0">
                <a:latin typeface="Calibri"/>
                <a:cs typeface="Calibri"/>
              </a:rPr>
              <a:t>A. R. Shovon, L. R. </a:t>
            </a:r>
            <a:r>
              <a:rPr lang="en-US" sz="800" dirty="0" err="1">
                <a:latin typeface="Calibri"/>
                <a:cs typeface="Calibri"/>
              </a:rPr>
              <a:t>Dyken</a:t>
            </a:r>
            <a:r>
              <a:rPr lang="en-US" sz="800" dirty="0">
                <a:latin typeface="Calibri"/>
                <a:cs typeface="Calibri"/>
              </a:rPr>
              <a:t>, O. Green, T. </a:t>
            </a:r>
            <a:r>
              <a:rPr lang="en-US" sz="800" dirty="0" err="1">
                <a:latin typeface="Calibri"/>
                <a:cs typeface="Calibri"/>
              </a:rPr>
              <a:t>Gilray</a:t>
            </a:r>
            <a:r>
              <a:rPr lang="en-US" sz="800" dirty="0">
                <a:latin typeface="Calibri"/>
                <a:cs typeface="Calibri"/>
              </a:rPr>
              <a:t> and S. Kumar, "Accelerating </a:t>
            </a:r>
            <a:r>
              <a:rPr lang="en-US" sz="800" dirty="0" err="1">
                <a:latin typeface="Calibri"/>
                <a:cs typeface="Calibri"/>
              </a:rPr>
              <a:t>Datalog</a:t>
            </a:r>
            <a:r>
              <a:rPr lang="en-US" sz="800" dirty="0">
                <a:latin typeface="Calibri"/>
                <a:cs typeface="Calibri"/>
              </a:rPr>
              <a:t> applications with </a:t>
            </a:r>
            <a:r>
              <a:rPr lang="en-US" sz="800" dirty="0" err="1">
                <a:latin typeface="Calibri"/>
                <a:cs typeface="Calibri"/>
              </a:rPr>
              <a:t>cuDF</a:t>
            </a:r>
            <a:r>
              <a:rPr lang="en-US" sz="800" dirty="0">
                <a:latin typeface="Calibri"/>
                <a:cs typeface="Calibri"/>
              </a:rPr>
              <a:t>," 2022 IEEE/ACM Workshop on Irregular Applications: Architectures and Algorithms (IA3), Dallas, TX, USA, 2022, pp. 41-45</a:t>
            </a:r>
            <a:endParaRPr lang="en-US" dirty="0">
              <a:cs typeface="Calibri" panose="020F0502020204030204" pitchFamily="34" charset="0"/>
            </a:endParaRPr>
          </a:p>
          <a:p>
            <a:pPr marL="171450" indent="-171450">
              <a:buFont typeface="Arial,Sans-Serif"/>
              <a:buChar char="•"/>
            </a:pPr>
            <a:r>
              <a:rPr lang="en-US" sz="800" dirty="0">
                <a:latin typeface="Arial"/>
                <a:cs typeface="Arial"/>
              </a:rPr>
              <a:t>Green, O., Du, Z., Patel, S., Xie, Z., Liu, H., &amp; Bader, D. A. (2021, December). Anti-Section Transitive Closure. In 2021 IEEE 28th International Conference on High Performance Computing, Data, and Analytics (</a:t>
            </a:r>
            <a:r>
              <a:rPr lang="en-US" sz="800" dirty="0" err="1">
                <a:latin typeface="Arial"/>
                <a:cs typeface="Arial"/>
              </a:rPr>
              <a:t>HiPC</a:t>
            </a:r>
            <a:r>
              <a:rPr lang="en-US" sz="800" dirty="0">
                <a:latin typeface="Arial"/>
                <a:cs typeface="Arial"/>
              </a:rPr>
              <a:t>) (pp. 192-201). IEEE.</a:t>
            </a:r>
          </a:p>
        </p:txBody>
      </p:sp>
    </p:spTree>
    <p:extLst>
      <p:ext uri="{BB962C8B-B14F-4D97-AF65-F5344CB8AC3E}">
        <p14:creationId xmlns:p14="http://schemas.microsoft.com/office/powerpoint/2010/main" val="33991228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C82D80C-DDEF-6E18-64D7-497924465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level Hash Join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535230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3BAE3-F70D-32DC-3886-D078C6B5A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to Join operation</a:t>
            </a:r>
          </a:p>
        </p:txBody>
      </p:sp>
    </p:spTree>
    <p:extLst>
      <p:ext uri="{BB962C8B-B14F-4D97-AF65-F5344CB8AC3E}">
        <p14:creationId xmlns:p14="http://schemas.microsoft.com/office/powerpoint/2010/main" val="1578088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1A464-D415-CE35-272A-9AAAFDB3B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4B5B13-C627-4AFC-4225-9C6F47EF2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Rg"/>
              </a:rPr>
              <a:t>Hash Join Process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67C2BDE-17C8-50D1-0D59-49A89CDCC814}"/>
              </a:ext>
            </a:extLst>
          </p:cNvPr>
          <p:cNvSpPr/>
          <p:nvPr/>
        </p:nvSpPr>
        <p:spPr>
          <a:xfrm>
            <a:off x="3225799" y="1480740"/>
            <a:ext cx="1656862" cy="170570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0C0554-1027-D404-1E59-AB2EB1A9D0F2}"/>
              </a:ext>
            </a:extLst>
          </p:cNvPr>
          <p:cNvSpPr txBox="1"/>
          <p:nvPr/>
        </p:nvSpPr>
        <p:spPr>
          <a:xfrm>
            <a:off x="3145692" y="1977015"/>
            <a:ext cx="181707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Outer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Relation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4679DB3-E124-964E-B33C-06ACCFAAFB62}"/>
              </a:ext>
            </a:extLst>
          </p:cNvPr>
          <p:cNvSpPr/>
          <p:nvPr/>
        </p:nvSpPr>
        <p:spPr>
          <a:xfrm>
            <a:off x="7389448" y="1414030"/>
            <a:ext cx="1656862" cy="170570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E761FA-5D65-3ECB-90ED-D19332AB5AF7}"/>
              </a:ext>
            </a:extLst>
          </p:cNvPr>
          <p:cNvSpPr txBox="1"/>
          <p:nvPr/>
        </p:nvSpPr>
        <p:spPr>
          <a:xfrm>
            <a:off x="7309341" y="1910305"/>
            <a:ext cx="181707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Hash </a:t>
            </a:r>
            <a:br>
              <a:rPr lang="en-US" sz="2000" b="1" dirty="0">
                <a:solidFill>
                  <a:schemeClr val="bg1"/>
                </a:solidFill>
              </a:rPr>
            </a:br>
            <a:r>
              <a:rPr lang="en-US" sz="2000" b="1" dirty="0">
                <a:solidFill>
                  <a:schemeClr val="bg1"/>
                </a:solidFill>
              </a:rPr>
              <a:t>Table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94E3C8C-35B2-04A4-37A4-2DEC0AA3819D}"/>
              </a:ext>
            </a:extLst>
          </p:cNvPr>
          <p:cNvSpPr/>
          <p:nvPr/>
        </p:nvSpPr>
        <p:spPr>
          <a:xfrm>
            <a:off x="4962768" y="2152862"/>
            <a:ext cx="2346573" cy="28889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72F396-EA03-81C7-6747-D2DEE8778E32}"/>
              </a:ext>
            </a:extLst>
          </p:cNvPr>
          <p:cNvSpPr txBox="1"/>
          <p:nvPr/>
        </p:nvSpPr>
        <p:spPr>
          <a:xfrm>
            <a:off x="4108021" y="3430971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479B89-6B12-3E13-0E08-F48BC6465F32}"/>
              </a:ext>
            </a:extLst>
          </p:cNvPr>
          <p:cNvSpPr txBox="1"/>
          <p:nvPr/>
        </p:nvSpPr>
        <p:spPr>
          <a:xfrm>
            <a:off x="4108020" y="3862464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3D7360-AB5C-13F7-3225-B652CFC16321}"/>
              </a:ext>
            </a:extLst>
          </p:cNvPr>
          <p:cNvSpPr txBox="1"/>
          <p:nvPr/>
        </p:nvSpPr>
        <p:spPr>
          <a:xfrm>
            <a:off x="4108021" y="4945791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CA097A-4588-98CB-17EE-D57AC63F28B3}"/>
              </a:ext>
            </a:extLst>
          </p:cNvPr>
          <p:cNvSpPr txBox="1"/>
          <p:nvPr/>
        </p:nvSpPr>
        <p:spPr>
          <a:xfrm>
            <a:off x="4108020" y="5386464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B352D3-0698-DB5E-5B09-66B9E6B90EB4}"/>
              </a:ext>
            </a:extLst>
          </p:cNvPr>
          <p:cNvSpPr txBox="1"/>
          <p:nvPr/>
        </p:nvSpPr>
        <p:spPr>
          <a:xfrm>
            <a:off x="3580481" y="5386464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98C779-B192-91ED-2B53-02D95DA1F95A}"/>
              </a:ext>
            </a:extLst>
          </p:cNvPr>
          <p:cNvSpPr txBox="1"/>
          <p:nvPr/>
        </p:nvSpPr>
        <p:spPr>
          <a:xfrm>
            <a:off x="3580482" y="494249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57D172-A10B-5532-D5E9-44F6C1EE3206}"/>
              </a:ext>
            </a:extLst>
          </p:cNvPr>
          <p:cNvSpPr txBox="1"/>
          <p:nvPr/>
        </p:nvSpPr>
        <p:spPr>
          <a:xfrm>
            <a:off x="3580481" y="385704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C874CD-A242-128E-54E2-31C942133C6C}"/>
              </a:ext>
            </a:extLst>
          </p:cNvPr>
          <p:cNvSpPr txBox="1"/>
          <p:nvPr/>
        </p:nvSpPr>
        <p:spPr>
          <a:xfrm>
            <a:off x="3580481" y="3423436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4F777F-037B-1243-4052-90F1CAA88A3E}"/>
              </a:ext>
            </a:extLst>
          </p:cNvPr>
          <p:cNvSpPr txBox="1"/>
          <p:nvPr/>
        </p:nvSpPr>
        <p:spPr>
          <a:xfrm>
            <a:off x="3729963" y="4308200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6D645B-89E2-2210-7919-B8CF74C01156}"/>
              </a:ext>
            </a:extLst>
          </p:cNvPr>
          <p:cNvSpPr txBox="1"/>
          <p:nvPr/>
        </p:nvSpPr>
        <p:spPr>
          <a:xfrm>
            <a:off x="3136423" y="5947137"/>
            <a:ext cx="19431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/>
              <a:t>Key - Value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9A7626-A6C4-9910-3CC6-CE8949DFDE64}"/>
              </a:ext>
            </a:extLst>
          </p:cNvPr>
          <p:cNvSpPr txBox="1"/>
          <p:nvPr/>
        </p:nvSpPr>
        <p:spPr>
          <a:xfrm>
            <a:off x="8250714" y="336366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2A90DA-E589-7849-9263-4DA07A8E38B4}"/>
              </a:ext>
            </a:extLst>
          </p:cNvPr>
          <p:cNvSpPr txBox="1"/>
          <p:nvPr/>
        </p:nvSpPr>
        <p:spPr>
          <a:xfrm>
            <a:off x="8250713" y="379516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23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A5179C1-5629-B5D5-F9BD-539FA66937C5}"/>
              </a:ext>
            </a:extLst>
          </p:cNvPr>
          <p:cNvSpPr txBox="1"/>
          <p:nvPr/>
        </p:nvSpPr>
        <p:spPr>
          <a:xfrm>
            <a:off x="8250714" y="547134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/>
              <a:t>44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731D8E-B91B-34DE-3263-847DC6995C1F}"/>
              </a:ext>
            </a:extLst>
          </p:cNvPr>
          <p:cNvSpPr txBox="1"/>
          <p:nvPr/>
        </p:nvSpPr>
        <p:spPr>
          <a:xfrm>
            <a:off x="8250713" y="591201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B47FD77-4262-D0AE-C618-B4CEF950639C}"/>
              </a:ext>
            </a:extLst>
          </p:cNvPr>
          <p:cNvSpPr txBox="1"/>
          <p:nvPr/>
        </p:nvSpPr>
        <p:spPr>
          <a:xfrm>
            <a:off x="7723174" y="591201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97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0229AC0-6954-3353-A34C-B077AE2DC503}"/>
              </a:ext>
            </a:extLst>
          </p:cNvPr>
          <p:cNvSpPr txBox="1"/>
          <p:nvPr/>
        </p:nvSpPr>
        <p:spPr>
          <a:xfrm>
            <a:off x="7723175" y="5468043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/>
              <a:t>35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B5EDEB-DD17-7CE9-442A-824BBF190F29}"/>
              </a:ext>
            </a:extLst>
          </p:cNvPr>
          <p:cNvSpPr txBox="1"/>
          <p:nvPr/>
        </p:nvSpPr>
        <p:spPr>
          <a:xfrm>
            <a:off x="7723174" y="3789747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/>
              <a:t>11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605A77E-D774-61FE-1F54-2C15BCA61795}"/>
              </a:ext>
            </a:extLst>
          </p:cNvPr>
          <p:cNvSpPr txBox="1"/>
          <p:nvPr/>
        </p:nvSpPr>
        <p:spPr>
          <a:xfrm>
            <a:off x="7723174" y="3356134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96BDAD-1310-4312-95E9-1F83A783FE80}"/>
              </a:ext>
            </a:extLst>
          </p:cNvPr>
          <p:cNvSpPr txBox="1"/>
          <p:nvPr/>
        </p:nvSpPr>
        <p:spPr>
          <a:xfrm>
            <a:off x="7878894" y="5005911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C57813-DCEA-F1CA-3D35-6F19A24BEC68}"/>
              </a:ext>
            </a:extLst>
          </p:cNvPr>
          <p:cNvSpPr txBox="1"/>
          <p:nvPr/>
        </p:nvSpPr>
        <p:spPr>
          <a:xfrm>
            <a:off x="7279116" y="6472688"/>
            <a:ext cx="19431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/>
              <a:t>Key - Value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15BA40-DAB5-7248-C68A-5C7253CC704D}"/>
              </a:ext>
            </a:extLst>
          </p:cNvPr>
          <p:cNvSpPr txBox="1"/>
          <p:nvPr/>
        </p:nvSpPr>
        <p:spPr>
          <a:xfrm>
            <a:off x="8250715" y="4430424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/>
              <a:t>31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5582BF-16D1-CF5C-2039-6A51ADFAFE1A}"/>
              </a:ext>
            </a:extLst>
          </p:cNvPr>
          <p:cNvSpPr txBox="1"/>
          <p:nvPr/>
        </p:nvSpPr>
        <p:spPr>
          <a:xfrm>
            <a:off x="8250714" y="4861917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A232C12-FD85-77A1-1385-5C0F8BC4DD7F}"/>
              </a:ext>
            </a:extLst>
          </p:cNvPr>
          <p:cNvSpPr txBox="1"/>
          <p:nvPr/>
        </p:nvSpPr>
        <p:spPr>
          <a:xfrm>
            <a:off x="7723175" y="485650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CCBA01B-4AE4-2B74-AE5E-F568C5C557A0}"/>
              </a:ext>
            </a:extLst>
          </p:cNvPr>
          <p:cNvSpPr txBox="1"/>
          <p:nvPr/>
        </p:nvSpPr>
        <p:spPr>
          <a:xfrm>
            <a:off x="7723175" y="442288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/>
              <a:t>46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1156C02-C6F5-7CAF-D795-173FAD34AE1D}"/>
              </a:ext>
            </a:extLst>
          </p:cNvPr>
          <p:cNvSpPr txBox="1"/>
          <p:nvPr/>
        </p:nvSpPr>
        <p:spPr>
          <a:xfrm>
            <a:off x="7846059" y="3993954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37227869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21B87-D632-F1B5-A786-62192709F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3294EC-C8EF-3266-D030-7CDA87A12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xima Nova Rg"/>
              </a:rPr>
              <a:t>Hash Join Process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E5DB9F6-C485-C248-2581-7AF6942781FC}"/>
              </a:ext>
            </a:extLst>
          </p:cNvPr>
          <p:cNvSpPr/>
          <p:nvPr/>
        </p:nvSpPr>
        <p:spPr>
          <a:xfrm>
            <a:off x="5927694" y="2542233"/>
            <a:ext cx="2281810" cy="2208544"/>
          </a:xfrm>
          <a:prstGeom prst="ellipse">
            <a:avLst/>
          </a:prstGeom>
          <a:solidFill>
            <a:srgbClr val="00624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7543097-3881-1B37-3E68-DF4091284854}"/>
              </a:ext>
            </a:extLst>
          </p:cNvPr>
          <p:cNvSpPr/>
          <p:nvPr/>
        </p:nvSpPr>
        <p:spPr>
          <a:xfrm>
            <a:off x="152124" y="2756878"/>
            <a:ext cx="1656862" cy="170570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36C99C-DE04-8F2C-A7E8-054D87673377}"/>
              </a:ext>
            </a:extLst>
          </p:cNvPr>
          <p:cNvSpPr txBox="1"/>
          <p:nvPr/>
        </p:nvSpPr>
        <p:spPr>
          <a:xfrm>
            <a:off x="72017" y="3253153"/>
            <a:ext cx="181707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Hash </a:t>
            </a:r>
            <a:br>
              <a:rPr lang="en-US" sz="2000" b="1">
                <a:solidFill>
                  <a:schemeClr val="bg1"/>
                </a:solidFill>
              </a:rPr>
            </a:br>
            <a:r>
              <a:rPr lang="en-US" sz="2000" b="1">
                <a:solidFill>
                  <a:schemeClr val="bg1"/>
                </a:solidFill>
              </a:rPr>
              <a:t>Table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0708FF-68B8-3E7B-D226-19BEF52EE9F4}"/>
              </a:ext>
            </a:extLst>
          </p:cNvPr>
          <p:cNvSpPr txBox="1"/>
          <p:nvPr/>
        </p:nvSpPr>
        <p:spPr>
          <a:xfrm>
            <a:off x="6030620" y="2807472"/>
            <a:ext cx="2075958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Hash </a:t>
            </a:r>
            <a:br>
              <a:rPr lang="en-US" sz="2000" b="1" dirty="0">
                <a:solidFill>
                  <a:schemeClr val="bg1"/>
                </a:solidFill>
              </a:rPr>
            </a:br>
            <a:r>
              <a:rPr lang="en-US" sz="2000" b="1" dirty="0">
                <a:solidFill>
                  <a:schemeClr val="bg1"/>
                </a:solidFill>
              </a:rPr>
              <a:t>Join Relation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With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Duplicate records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B45B0A9-5811-B2B7-D6D9-CAE7F2BB9C18}"/>
              </a:ext>
            </a:extLst>
          </p:cNvPr>
          <p:cNvSpPr/>
          <p:nvPr/>
        </p:nvSpPr>
        <p:spPr>
          <a:xfrm>
            <a:off x="3022325" y="2756878"/>
            <a:ext cx="1656862" cy="170570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96EE48-9B2B-FD3B-F3DD-A4E761F22846}"/>
              </a:ext>
            </a:extLst>
          </p:cNvPr>
          <p:cNvSpPr txBox="1"/>
          <p:nvPr/>
        </p:nvSpPr>
        <p:spPr>
          <a:xfrm>
            <a:off x="2942218" y="3253153"/>
            <a:ext cx="181707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Inner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Relation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13EE73B-7772-1B31-546B-F5790E9769A9}"/>
              </a:ext>
            </a:extLst>
          </p:cNvPr>
          <p:cNvSpPr/>
          <p:nvPr/>
        </p:nvSpPr>
        <p:spPr>
          <a:xfrm>
            <a:off x="4940865" y="3428999"/>
            <a:ext cx="738834" cy="28889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CC9DF5-F87D-A3EC-E83C-3F4FF60B57E0}"/>
              </a:ext>
            </a:extLst>
          </p:cNvPr>
          <p:cNvSpPr txBox="1"/>
          <p:nvPr/>
        </p:nvSpPr>
        <p:spPr>
          <a:xfrm>
            <a:off x="2093758" y="3075056"/>
            <a:ext cx="60960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dirty="0"/>
              <a:t>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8ECB6A-FBDA-5269-64FC-2D1A136EA8C7}"/>
              </a:ext>
            </a:extLst>
          </p:cNvPr>
          <p:cNvSpPr txBox="1"/>
          <p:nvPr/>
        </p:nvSpPr>
        <p:spPr>
          <a:xfrm>
            <a:off x="10358040" y="2459503"/>
            <a:ext cx="1348153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Hash </a:t>
            </a:r>
            <a:br>
              <a:rPr lang="en-US" sz="2000" b="1" dirty="0">
                <a:solidFill>
                  <a:schemeClr val="bg1"/>
                </a:solidFill>
              </a:rPr>
            </a:br>
            <a:r>
              <a:rPr lang="en-US" sz="2000" b="1" dirty="0">
                <a:solidFill>
                  <a:schemeClr val="bg1"/>
                </a:solidFill>
              </a:rPr>
              <a:t>Join Relation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With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Duplicate records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789CA74-10EC-1BA3-FEB7-3741A069FF49}"/>
              </a:ext>
            </a:extLst>
          </p:cNvPr>
          <p:cNvSpPr/>
          <p:nvPr/>
        </p:nvSpPr>
        <p:spPr>
          <a:xfrm>
            <a:off x="8363864" y="3428999"/>
            <a:ext cx="738834" cy="28889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209699E-3DF0-2562-133C-4A690860A367}"/>
              </a:ext>
            </a:extLst>
          </p:cNvPr>
          <p:cNvSpPr/>
          <p:nvPr/>
        </p:nvSpPr>
        <p:spPr>
          <a:xfrm>
            <a:off x="9180013" y="2461178"/>
            <a:ext cx="2281810" cy="2208544"/>
          </a:xfrm>
          <a:prstGeom prst="ellipse">
            <a:avLst/>
          </a:prstGeom>
          <a:solidFill>
            <a:srgbClr val="00624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763866-3EDB-8F60-0F01-9A80BDD1AB48}"/>
              </a:ext>
            </a:extLst>
          </p:cNvPr>
          <p:cNvSpPr txBox="1"/>
          <p:nvPr/>
        </p:nvSpPr>
        <p:spPr>
          <a:xfrm>
            <a:off x="9282939" y="3243331"/>
            <a:ext cx="207595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Deduplicated records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18A038-B9AE-9B1A-4C21-1DA4DA2C044D}"/>
              </a:ext>
            </a:extLst>
          </p:cNvPr>
          <p:cNvSpPr txBox="1"/>
          <p:nvPr/>
        </p:nvSpPr>
        <p:spPr>
          <a:xfrm>
            <a:off x="7903517" y="453749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Deduplication</a:t>
            </a:r>
          </a:p>
        </p:txBody>
      </p:sp>
    </p:spTree>
    <p:extLst>
      <p:ext uri="{BB962C8B-B14F-4D97-AF65-F5344CB8AC3E}">
        <p14:creationId xmlns:p14="http://schemas.microsoft.com/office/powerpoint/2010/main" val="722824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9C1DC8-CF28-92D1-2237-99B65E57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roxima Nova Rg"/>
              </a:rPr>
              <a:t>Hash Table (Open Addressing, Linear Probing)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7BC46C-04C8-A720-AB67-1A87BE07D89C}"/>
              </a:ext>
            </a:extLst>
          </p:cNvPr>
          <p:cNvSpPr txBox="1"/>
          <p:nvPr/>
        </p:nvSpPr>
        <p:spPr>
          <a:xfrm>
            <a:off x="2990199" y="5957929"/>
            <a:ext cx="19431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/>
              <a:t>Key - Value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9069DF-5221-360D-5BA8-09C99EDB6FAE}"/>
              </a:ext>
            </a:extLst>
          </p:cNvPr>
          <p:cNvSpPr txBox="1"/>
          <p:nvPr/>
        </p:nvSpPr>
        <p:spPr>
          <a:xfrm>
            <a:off x="3958538" y="296031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871C58-E95E-201A-9C49-D909771B38EB}"/>
              </a:ext>
            </a:extLst>
          </p:cNvPr>
          <p:cNvSpPr txBox="1"/>
          <p:nvPr/>
        </p:nvSpPr>
        <p:spPr>
          <a:xfrm>
            <a:off x="7676730" y="1748456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4FCDEE-A569-4EE5-1490-B0C38B26A1B3}"/>
              </a:ext>
            </a:extLst>
          </p:cNvPr>
          <p:cNvSpPr txBox="1"/>
          <p:nvPr/>
        </p:nvSpPr>
        <p:spPr>
          <a:xfrm>
            <a:off x="6919430" y="5960283"/>
            <a:ext cx="231042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Hash 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E39CF-1FF1-9496-92AC-9105952B5BB2}"/>
              </a:ext>
            </a:extLst>
          </p:cNvPr>
          <p:cNvSpPr txBox="1"/>
          <p:nvPr/>
        </p:nvSpPr>
        <p:spPr>
          <a:xfrm>
            <a:off x="7676729" y="217994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8BDCE3-DC93-7B0E-DFAC-C242855E313F}"/>
              </a:ext>
            </a:extLst>
          </p:cNvPr>
          <p:cNvSpPr txBox="1"/>
          <p:nvPr/>
        </p:nvSpPr>
        <p:spPr>
          <a:xfrm>
            <a:off x="7676730" y="285014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963449-806D-7E94-9780-F5FA2BC6378F}"/>
              </a:ext>
            </a:extLst>
          </p:cNvPr>
          <p:cNvSpPr txBox="1"/>
          <p:nvPr/>
        </p:nvSpPr>
        <p:spPr>
          <a:xfrm>
            <a:off x="7676730" y="3281636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C063FE-B216-995D-F6F3-CE00229FA16B}"/>
              </a:ext>
            </a:extLst>
          </p:cNvPr>
          <p:cNvSpPr txBox="1"/>
          <p:nvPr/>
        </p:nvSpPr>
        <p:spPr>
          <a:xfrm>
            <a:off x="7676729" y="3713130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8FEC2D-0F20-1F8E-6BA9-1C7239A0B268}"/>
              </a:ext>
            </a:extLst>
          </p:cNvPr>
          <p:cNvSpPr txBox="1"/>
          <p:nvPr/>
        </p:nvSpPr>
        <p:spPr>
          <a:xfrm>
            <a:off x="7676730" y="414462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8D3442-7083-E7C8-8A43-EF76886D5C6F}"/>
              </a:ext>
            </a:extLst>
          </p:cNvPr>
          <p:cNvSpPr txBox="1"/>
          <p:nvPr/>
        </p:nvSpPr>
        <p:spPr>
          <a:xfrm>
            <a:off x="7676729" y="485153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2EDDE6-A541-219B-9D5F-61655C687A74}"/>
              </a:ext>
            </a:extLst>
          </p:cNvPr>
          <p:cNvSpPr txBox="1"/>
          <p:nvPr/>
        </p:nvSpPr>
        <p:spPr>
          <a:xfrm>
            <a:off x="7676728" y="528303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1F7A56-FAAB-AA8B-029E-0C222F11ADD6}"/>
              </a:ext>
            </a:extLst>
          </p:cNvPr>
          <p:cNvSpPr txBox="1"/>
          <p:nvPr/>
        </p:nvSpPr>
        <p:spPr>
          <a:xfrm>
            <a:off x="7574095" y="2423710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1BFA03-6111-0C42-B448-6087123A1AC7}"/>
              </a:ext>
            </a:extLst>
          </p:cNvPr>
          <p:cNvSpPr txBox="1"/>
          <p:nvPr/>
        </p:nvSpPr>
        <p:spPr>
          <a:xfrm>
            <a:off x="7574095" y="4406746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C0D15A-7F77-B93D-35FC-549578173231}"/>
              </a:ext>
            </a:extLst>
          </p:cNvPr>
          <p:cNvSpPr txBox="1"/>
          <p:nvPr/>
        </p:nvSpPr>
        <p:spPr>
          <a:xfrm>
            <a:off x="3958537" y="3391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23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EB75AB-2EA5-7924-38F9-8698843B6AD5}"/>
              </a:ext>
            </a:extLst>
          </p:cNvPr>
          <p:cNvSpPr txBox="1"/>
          <p:nvPr/>
        </p:nvSpPr>
        <p:spPr>
          <a:xfrm>
            <a:off x="3958538" y="447513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D665B5-72BC-F76E-CE16-D2B4730C06D1}"/>
              </a:ext>
            </a:extLst>
          </p:cNvPr>
          <p:cNvSpPr txBox="1"/>
          <p:nvPr/>
        </p:nvSpPr>
        <p:spPr>
          <a:xfrm>
            <a:off x="3958537" y="4915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73B898-2526-2AE4-998D-2CA5CB3C94D3}"/>
              </a:ext>
            </a:extLst>
          </p:cNvPr>
          <p:cNvSpPr txBox="1"/>
          <p:nvPr/>
        </p:nvSpPr>
        <p:spPr>
          <a:xfrm>
            <a:off x="9857261" y="5960282"/>
            <a:ext cx="275109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Key-Value Pair</a:t>
            </a:r>
            <a:endParaRPr lang="en-US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19767-6CA9-918A-2505-CE4140C27420}"/>
              </a:ext>
            </a:extLst>
          </p:cNvPr>
          <p:cNvSpPr txBox="1"/>
          <p:nvPr/>
        </p:nvSpPr>
        <p:spPr>
          <a:xfrm>
            <a:off x="3430998" y="4915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97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80564C-220D-C248-B835-835EA261E99E}"/>
              </a:ext>
            </a:extLst>
          </p:cNvPr>
          <p:cNvSpPr txBox="1"/>
          <p:nvPr/>
        </p:nvSpPr>
        <p:spPr>
          <a:xfrm>
            <a:off x="3430999" y="4471833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605469-1251-C602-07FE-28E6A71F7172}"/>
              </a:ext>
            </a:extLst>
          </p:cNvPr>
          <p:cNvSpPr txBox="1"/>
          <p:nvPr/>
        </p:nvSpPr>
        <p:spPr>
          <a:xfrm>
            <a:off x="3430998" y="3386390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11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CB683B-51CF-BC23-4B92-8CE8E9C631DF}"/>
              </a:ext>
            </a:extLst>
          </p:cNvPr>
          <p:cNvSpPr txBox="1"/>
          <p:nvPr/>
        </p:nvSpPr>
        <p:spPr>
          <a:xfrm>
            <a:off x="3430998" y="2952777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1525E8-C86B-2C1A-6E3F-52A80C623D9F}"/>
              </a:ext>
            </a:extLst>
          </p:cNvPr>
          <p:cNvSpPr txBox="1"/>
          <p:nvPr/>
        </p:nvSpPr>
        <p:spPr>
          <a:xfrm>
            <a:off x="538945" y="5957928"/>
            <a:ext cx="19431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CUDA Threads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C9009D-2C4D-8D53-1C3A-0AEC5DED9593}"/>
              </a:ext>
            </a:extLst>
          </p:cNvPr>
          <p:cNvSpPr txBox="1"/>
          <p:nvPr/>
        </p:nvSpPr>
        <p:spPr>
          <a:xfrm>
            <a:off x="3580480" y="3837541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graphicFrame>
        <p:nvGraphicFramePr>
          <p:cNvPr id="57" name="Table 57">
            <a:extLst>
              <a:ext uri="{FF2B5EF4-FFF2-40B4-BE49-F238E27FC236}">
                <a16:creationId xmlns:a16="http://schemas.microsoft.com/office/drawing/2014/main" id="{FCD35B2F-C544-A88A-6FA7-E2DC05FF8D47}"/>
              </a:ext>
            </a:extLst>
          </p:cNvPr>
          <p:cNvGraphicFramePr>
            <a:graphicFrameLocks noGrp="1"/>
          </p:cNvGraphicFramePr>
          <p:nvPr/>
        </p:nvGraphicFramePr>
        <p:xfrm>
          <a:off x="1268413" y="2272937"/>
          <a:ext cx="612960" cy="1483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12960">
                  <a:extLst>
                    <a:ext uri="{9D8B030D-6E8A-4147-A177-3AD203B41FA5}">
                      <a16:colId xmlns:a16="http://schemas.microsoft.com/office/drawing/2014/main" val="766965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28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90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559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511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206934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08B1A361-6B43-0D6B-4E2C-F2B791C5D9C9}"/>
              </a:ext>
            </a:extLst>
          </p:cNvPr>
          <p:cNvSpPr txBox="1"/>
          <p:nvPr/>
        </p:nvSpPr>
        <p:spPr>
          <a:xfrm rot="16200000">
            <a:off x="349450" y="2825185"/>
            <a:ext cx="1483566" cy="3790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Block 0</a:t>
            </a:r>
          </a:p>
        </p:txBody>
      </p:sp>
      <p:graphicFrame>
        <p:nvGraphicFramePr>
          <p:cNvPr id="60" name="Table 57">
            <a:extLst>
              <a:ext uri="{FF2B5EF4-FFF2-40B4-BE49-F238E27FC236}">
                <a16:creationId xmlns:a16="http://schemas.microsoft.com/office/drawing/2014/main" id="{893C4EFE-D421-75D7-0A25-062CA2CA479D}"/>
              </a:ext>
            </a:extLst>
          </p:cNvPr>
          <p:cNvGraphicFramePr>
            <a:graphicFrameLocks noGrp="1"/>
          </p:cNvGraphicFramePr>
          <p:nvPr/>
        </p:nvGraphicFramePr>
        <p:xfrm>
          <a:off x="1268412" y="4219250"/>
          <a:ext cx="612960" cy="1483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12960">
                  <a:extLst>
                    <a:ext uri="{9D8B030D-6E8A-4147-A177-3AD203B41FA5}">
                      <a16:colId xmlns:a16="http://schemas.microsoft.com/office/drawing/2014/main" val="766965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28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90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559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511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206934"/>
                  </a:ext>
                </a:extLst>
              </a:tr>
            </a:tbl>
          </a:graphicData>
        </a:graphic>
      </p:graphicFrame>
      <p:sp>
        <p:nvSpPr>
          <p:cNvPr id="61" name="TextBox 60">
            <a:extLst>
              <a:ext uri="{FF2B5EF4-FFF2-40B4-BE49-F238E27FC236}">
                <a16:creationId xmlns:a16="http://schemas.microsoft.com/office/drawing/2014/main" id="{50183E29-F315-BC7C-48B1-61B5B11677C4}"/>
              </a:ext>
            </a:extLst>
          </p:cNvPr>
          <p:cNvSpPr txBox="1"/>
          <p:nvPr/>
        </p:nvSpPr>
        <p:spPr>
          <a:xfrm rot="16200000">
            <a:off x="349449" y="4771498"/>
            <a:ext cx="1483566" cy="3790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Block 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0BEDBA7-4DD1-EDD9-3848-EABC76F237E2}"/>
              </a:ext>
            </a:extLst>
          </p:cNvPr>
          <p:cNvSpPr txBox="1"/>
          <p:nvPr/>
        </p:nvSpPr>
        <p:spPr>
          <a:xfrm>
            <a:off x="1221034" y="3681468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F1847862-EA3E-F4B1-6A6B-8325DA966BFB}"/>
              </a:ext>
            </a:extLst>
          </p:cNvPr>
          <p:cNvCxnSpPr/>
          <p:nvPr/>
        </p:nvCxnSpPr>
        <p:spPr>
          <a:xfrm>
            <a:off x="1893067" y="2466858"/>
            <a:ext cx="1538687" cy="703244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EC8EFE07-CEC1-E1F5-6AD7-E52EBDB1F67E}"/>
              </a:ext>
            </a:extLst>
          </p:cNvPr>
          <p:cNvCxnSpPr>
            <a:cxnSpLocks/>
          </p:cNvCxnSpPr>
          <p:nvPr/>
        </p:nvCxnSpPr>
        <p:spPr>
          <a:xfrm>
            <a:off x="1865525" y="2852447"/>
            <a:ext cx="1566229" cy="684883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9AC941C0-94C8-E505-96AD-D3FCB0B3C62E}"/>
              </a:ext>
            </a:extLst>
          </p:cNvPr>
          <p:cNvSpPr txBox="1"/>
          <p:nvPr/>
        </p:nvSpPr>
        <p:spPr>
          <a:xfrm>
            <a:off x="1927949" y="2010578"/>
            <a:ext cx="1476261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Grid Stride Loop</a:t>
            </a:r>
          </a:p>
        </p:txBody>
      </p:sp>
    </p:spTree>
    <p:extLst>
      <p:ext uri="{BB962C8B-B14F-4D97-AF65-F5344CB8AC3E}">
        <p14:creationId xmlns:p14="http://schemas.microsoft.com/office/powerpoint/2010/main" val="7321340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9C1DC8-CF28-92D1-2237-99B65E57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roxima Nova Rg"/>
              </a:rPr>
              <a:t>Hash Table (Open Addressing, Linear Probing)</a:t>
            </a:r>
            <a:endParaRPr lang="en-US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A3C2618F-82D9-466F-8CBE-CAAEC2C4B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7BC46C-04C8-A720-AB67-1A87BE07D89C}"/>
              </a:ext>
            </a:extLst>
          </p:cNvPr>
          <p:cNvSpPr txBox="1"/>
          <p:nvPr/>
        </p:nvSpPr>
        <p:spPr>
          <a:xfrm>
            <a:off x="2990199" y="5957929"/>
            <a:ext cx="19431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Key - Value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9069DF-5221-360D-5BA8-09C99EDB6FAE}"/>
              </a:ext>
            </a:extLst>
          </p:cNvPr>
          <p:cNvSpPr txBox="1"/>
          <p:nvPr/>
        </p:nvSpPr>
        <p:spPr>
          <a:xfrm>
            <a:off x="3958538" y="296031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871C58-E95E-201A-9C49-D909771B38EB}"/>
              </a:ext>
            </a:extLst>
          </p:cNvPr>
          <p:cNvSpPr txBox="1"/>
          <p:nvPr/>
        </p:nvSpPr>
        <p:spPr>
          <a:xfrm>
            <a:off x="7676730" y="1748456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4FCDEE-A569-4EE5-1490-B0C38B26A1B3}"/>
              </a:ext>
            </a:extLst>
          </p:cNvPr>
          <p:cNvSpPr txBox="1"/>
          <p:nvPr/>
        </p:nvSpPr>
        <p:spPr>
          <a:xfrm>
            <a:off x="6919430" y="5960283"/>
            <a:ext cx="231042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Hash 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E39CF-1FF1-9496-92AC-9105952B5BB2}"/>
              </a:ext>
            </a:extLst>
          </p:cNvPr>
          <p:cNvSpPr txBox="1"/>
          <p:nvPr/>
        </p:nvSpPr>
        <p:spPr>
          <a:xfrm>
            <a:off x="7676729" y="217994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8BDCE3-DC93-7B0E-DFAC-C242855E313F}"/>
              </a:ext>
            </a:extLst>
          </p:cNvPr>
          <p:cNvSpPr txBox="1"/>
          <p:nvPr/>
        </p:nvSpPr>
        <p:spPr>
          <a:xfrm>
            <a:off x="7676730" y="285014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963449-806D-7E94-9780-F5FA2BC6378F}"/>
              </a:ext>
            </a:extLst>
          </p:cNvPr>
          <p:cNvSpPr txBox="1"/>
          <p:nvPr/>
        </p:nvSpPr>
        <p:spPr>
          <a:xfrm>
            <a:off x="7676730" y="3281636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C063FE-B216-995D-F6F3-CE00229FA16B}"/>
              </a:ext>
            </a:extLst>
          </p:cNvPr>
          <p:cNvSpPr txBox="1"/>
          <p:nvPr/>
        </p:nvSpPr>
        <p:spPr>
          <a:xfrm>
            <a:off x="7676729" y="3713130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8FEC2D-0F20-1F8E-6BA9-1C7239A0B268}"/>
              </a:ext>
            </a:extLst>
          </p:cNvPr>
          <p:cNvSpPr txBox="1"/>
          <p:nvPr/>
        </p:nvSpPr>
        <p:spPr>
          <a:xfrm>
            <a:off x="7676730" y="414462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8D3442-7083-E7C8-8A43-EF76886D5C6F}"/>
              </a:ext>
            </a:extLst>
          </p:cNvPr>
          <p:cNvSpPr txBox="1"/>
          <p:nvPr/>
        </p:nvSpPr>
        <p:spPr>
          <a:xfrm>
            <a:off x="7676729" y="485153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2EDDE6-A541-219B-9D5F-61655C687A74}"/>
              </a:ext>
            </a:extLst>
          </p:cNvPr>
          <p:cNvSpPr txBox="1"/>
          <p:nvPr/>
        </p:nvSpPr>
        <p:spPr>
          <a:xfrm>
            <a:off x="7676728" y="528303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1F7A56-FAAB-AA8B-029E-0C222F11ADD6}"/>
              </a:ext>
            </a:extLst>
          </p:cNvPr>
          <p:cNvSpPr txBox="1"/>
          <p:nvPr/>
        </p:nvSpPr>
        <p:spPr>
          <a:xfrm>
            <a:off x="7574095" y="2423710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1BFA03-6111-0C42-B448-6087123A1AC7}"/>
              </a:ext>
            </a:extLst>
          </p:cNvPr>
          <p:cNvSpPr txBox="1"/>
          <p:nvPr/>
        </p:nvSpPr>
        <p:spPr>
          <a:xfrm>
            <a:off x="7574095" y="4406746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C0D15A-7F77-B93D-35FC-549578173231}"/>
              </a:ext>
            </a:extLst>
          </p:cNvPr>
          <p:cNvSpPr txBox="1"/>
          <p:nvPr/>
        </p:nvSpPr>
        <p:spPr>
          <a:xfrm>
            <a:off x="3958537" y="3391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23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EB75AB-2EA5-7924-38F9-8698843B6AD5}"/>
              </a:ext>
            </a:extLst>
          </p:cNvPr>
          <p:cNvSpPr txBox="1"/>
          <p:nvPr/>
        </p:nvSpPr>
        <p:spPr>
          <a:xfrm>
            <a:off x="3958538" y="447513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D665B5-72BC-F76E-CE16-D2B4730C06D1}"/>
              </a:ext>
            </a:extLst>
          </p:cNvPr>
          <p:cNvSpPr txBox="1"/>
          <p:nvPr/>
        </p:nvSpPr>
        <p:spPr>
          <a:xfrm>
            <a:off x="3958537" y="4915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32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CBC7959-8417-F0FA-48B8-A1EF4D508292}"/>
              </a:ext>
            </a:extLst>
          </p:cNvPr>
          <p:cNvCxnSpPr/>
          <p:nvPr/>
        </p:nvCxnSpPr>
        <p:spPr>
          <a:xfrm flipV="1">
            <a:off x="4488340" y="2377692"/>
            <a:ext cx="3191218" cy="82993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D62B339-F911-3F58-A68B-EDF28660F42A}"/>
              </a:ext>
            </a:extLst>
          </p:cNvPr>
          <p:cNvCxnSpPr>
            <a:cxnSpLocks/>
          </p:cNvCxnSpPr>
          <p:nvPr/>
        </p:nvCxnSpPr>
        <p:spPr>
          <a:xfrm flipV="1">
            <a:off x="4488339" y="3488559"/>
            <a:ext cx="3191219" cy="8629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EFE727A-7090-54E7-A1C8-DBE29EA6D8BA}"/>
              </a:ext>
            </a:extLst>
          </p:cNvPr>
          <p:cNvSpPr txBox="1"/>
          <p:nvPr/>
        </p:nvSpPr>
        <p:spPr>
          <a:xfrm>
            <a:off x="10963426" y="2179948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843474-B79D-6A85-7D97-3DE143D4C215}"/>
              </a:ext>
            </a:extLst>
          </p:cNvPr>
          <p:cNvSpPr txBox="1"/>
          <p:nvPr/>
        </p:nvSpPr>
        <p:spPr>
          <a:xfrm>
            <a:off x="11495910" y="217994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621895-38FA-9C12-96C7-963DA13D73CF}"/>
              </a:ext>
            </a:extLst>
          </p:cNvPr>
          <p:cNvSpPr txBox="1"/>
          <p:nvPr/>
        </p:nvSpPr>
        <p:spPr>
          <a:xfrm>
            <a:off x="10954246" y="3244911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11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E56300-0FCA-B700-C7D2-2EA023428746}"/>
              </a:ext>
            </a:extLst>
          </p:cNvPr>
          <p:cNvSpPr txBox="1"/>
          <p:nvPr/>
        </p:nvSpPr>
        <p:spPr>
          <a:xfrm>
            <a:off x="11486729" y="324491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23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73B898-2526-2AE4-998D-2CA5CB3C94D3}"/>
              </a:ext>
            </a:extLst>
          </p:cNvPr>
          <p:cNvSpPr txBox="1"/>
          <p:nvPr/>
        </p:nvSpPr>
        <p:spPr>
          <a:xfrm>
            <a:off x="9857261" y="5960282"/>
            <a:ext cx="275109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Key-Value Pair</a:t>
            </a:r>
            <a:endParaRPr lang="en-US" sz="200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16276C7-2279-509D-96E1-AB6A49E6E55B}"/>
              </a:ext>
            </a:extLst>
          </p:cNvPr>
          <p:cNvCxnSpPr/>
          <p:nvPr/>
        </p:nvCxnSpPr>
        <p:spPr>
          <a:xfrm>
            <a:off x="7939144" y="2371036"/>
            <a:ext cx="3025966" cy="55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F6FF57C-164F-1018-6C36-144F3C7E511A}"/>
              </a:ext>
            </a:extLst>
          </p:cNvPr>
          <p:cNvCxnSpPr>
            <a:cxnSpLocks/>
          </p:cNvCxnSpPr>
          <p:nvPr/>
        </p:nvCxnSpPr>
        <p:spPr>
          <a:xfrm flipV="1">
            <a:off x="7939143" y="3441505"/>
            <a:ext cx="2998424" cy="220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63D0CDE-7C98-59C4-6F47-705F6263C012}"/>
              </a:ext>
            </a:extLst>
          </p:cNvPr>
          <p:cNvSpPr txBox="1"/>
          <p:nvPr/>
        </p:nvSpPr>
        <p:spPr>
          <a:xfrm>
            <a:off x="4691347" y="2019759"/>
            <a:ext cx="2770742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Murmur 3 hashing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19767-6CA9-918A-2505-CE4140C27420}"/>
              </a:ext>
            </a:extLst>
          </p:cNvPr>
          <p:cNvSpPr txBox="1"/>
          <p:nvPr/>
        </p:nvSpPr>
        <p:spPr>
          <a:xfrm>
            <a:off x="3430998" y="4915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97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80564C-220D-C248-B835-835EA261E99E}"/>
              </a:ext>
            </a:extLst>
          </p:cNvPr>
          <p:cNvSpPr txBox="1"/>
          <p:nvPr/>
        </p:nvSpPr>
        <p:spPr>
          <a:xfrm>
            <a:off x="3430999" y="4471833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605469-1251-C602-07FE-28E6A71F7172}"/>
              </a:ext>
            </a:extLst>
          </p:cNvPr>
          <p:cNvSpPr txBox="1"/>
          <p:nvPr/>
        </p:nvSpPr>
        <p:spPr>
          <a:xfrm>
            <a:off x="3430998" y="3386390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11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CB683B-51CF-BC23-4B92-8CE8E9C631DF}"/>
              </a:ext>
            </a:extLst>
          </p:cNvPr>
          <p:cNvSpPr txBox="1"/>
          <p:nvPr/>
        </p:nvSpPr>
        <p:spPr>
          <a:xfrm>
            <a:off x="3430998" y="2952777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1525E8-C86B-2C1A-6E3F-52A80C623D9F}"/>
              </a:ext>
            </a:extLst>
          </p:cNvPr>
          <p:cNvSpPr txBox="1"/>
          <p:nvPr/>
        </p:nvSpPr>
        <p:spPr>
          <a:xfrm>
            <a:off x="538945" y="5957928"/>
            <a:ext cx="19431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CUDA Threads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C9009D-2C4D-8D53-1C3A-0AEC5DED9593}"/>
              </a:ext>
            </a:extLst>
          </p:cNvPr>
          <p:cNvSpPr txBox="1"/>
          <p:nvPr/>
        </p:nvSpPr>
        <p:spPr>
          <a:xfrm>
            <a:off x="3580480" y="3837541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graphicFrame>
        <p:nvGraphicFramePr>
          <p:cNvPr id="57" name="Table 57">
            <a:extLst>
              <a:ext uri="{FF2B5EF4-FFF2-40B4-BE49-F238E27FC236}">
                <a16:creationId xmlns:a16="http://schemas.microsoft.com/office/drawing/2014/main" id="{FCD35B2F-C544-A88A-6FA7-E2DC05FF8D47}"/>
              </a:ext>
            </a:extLst>
          </p:cNvPr>
          <p:cNvGraphicFramePr>
            <a:graphicFrameLocks noGrp="1"/>
          </p:cNvGraphicFramePr>
          <p:nvPr/>
        </p:nvGraphicFramePr>
        <p:xfrm>
          <a:off x="1268413" y="2272937"/>
          <a:ext cx="612960" cy="1483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12960">
                  <a:extLst>
                    <a:ext uri="{9D8B030D-6E8A-4147-A177-3AD203B41FA5}">
                      <a16:colId xmlns:a16="http://schemas.microsoft.com/office/drawing/2014/main" val="766965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28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90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559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511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206934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08B1A361-6B43-0D6B-4E2C-F2B791C5D9C9}"/>
              </a:ext>
            </a:extLst>
          </p:cNvPr>
          <p:cNvSpPr txBox="1"/>
          <p:nvPr/>
        </p:nvSpPr>
        <p:spPr>
          <a:xfrm rot="16200000">
            <a:off x="349450" y="2825185"/>
            <a:ext cx="1483566" cy="3790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Block 0</a:t>
            </a:r>
          </a:p>
        </p:txBody>
      </p:sp>
      <p:graphicFrame>
        <p:nvGraphicFramePr>
          <p:cNvPr id="60" name="Table 57">
            <a:extLst>
              <a:ext uri="{FF2B5EF4-FFF2-40B4-BE49-F238E27FC236}">
                <a16:creationId xmlns:a16="http://schemas.microsoft.com/office/drawing/2014/main" id="{893C4EFE-D421-75D7-0A25-062CA2CA479D}"/>
              </a:ext>
            </a:extLst>
          </p:cNvPr>
          <p:cNvGraphicFramePr>
            <a:graphicFrameLocks noGrp="1"/>
          </p:cNvGraphicFramePr>
          <p:nvPr/>
        </p:nvGraphicFramePr>
        <p:xfrm>
          <a:off x="1268412" y="4219250"/>
          <a:ext cx="612960" cy="1483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12960">
                  <a:extLst>
                    <a:ext uri="{9D8B030D-6E8A-4147-A177-3AD203B41FA5}">
                      <a16:colId xmlns:a16="http://schemas.microsoft.com/office/drawing/2014/main" val="766965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28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90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559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511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206934"/>
                  </a:ext>
                </a:extLst>
              </a:tr>
            </a:tbl>
          </a:graphicData>
        </a:graphic>
      </p:graphicFrame>
      <p:sp>
        <p:nvSpPr>
          <p:cNvPr id="61" name="TextBox 60">
            <a:extLst>
              <a:ext uri="{FF2B5EF4-FFF2-40B4-BE49-F238E27FC236}">
                <a16:creationId xmlns:a16="http://schemas.microsoft.com/office/drawing/2014/main" id="{50183E29-F315-BC7C-48B1-61B5B11677C4}"/>
              </a:ext>
            </a:extLst>
          </p:cNvPr>
          <p:cNvSpPr txBox="1"/>
          <p:nvPr/>
        </p:nvSpPr>
        <p:spPr>
          <a:xfrm rot="16200000">
            <a:off x="349449" y="4771498"/>
            <a:ext cx="1483566" cy="3790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Block 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0BEDBA7-4DD1-EDD9-3848-EABC76F237E2}"/>
              </a:ext>
            </a:extLst>
          </p:cNvPr>
          <p:cNvSpPr txBox="1"/>
          <p:nvPr/>
        </p:nvSpPr>
        <p:spPr>
          <a:xfrm>
            <a:off x="1221034" y="3681468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F1847862-EA3E-F4B1-6A6B-8325DA966BFB}"/>
              </a:ext>
            </a:extLst>
          </p:cNvPr>
          <p:cNvCxnSpPr/>
          <p:nvPr/>
        </p:nvCxnSpPr>
        <p:spPr>
          <a:xfrm>
            <a:off x="1893067" y="2466858"/>
            <a:ext cx="1538687" cy="703244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EC8EFE07-CEC1-E1F5-6AD7-E52EBDB1F67E}"/>
              </a:ext>
            </a:extLst>
          </p:cNvPr>
          <p:cNvCxnSpPr>
            <a:cxnSpLocks/>
          </p:cNvCxnSpPr>
          <p:nvPr/>
        </p:nvCxnSpPr>
        <p:spPr>
          <a:xfrm>
            <a:off x="1865525" y="2852447"/>
            <a:ext cx="1566229" cy="684883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D8722BA-48E6-762A-4547-4DE9D5D952BD}"/>
              </a:ext>
            </a:extLst>
          </p:cNvPr>
          <p:cNvSpPr txBox="1"/>
          <p:nvPr/>
        </p:nvSpPr>
        <p:spPr>
          <a:xfrm>
            <a:off x="4691346" y="4314938"/>
            <a:ext cx="2770742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err="1"/>
              <a:t>AtomicCAS</a:t>
            </a:r>
            <a:endParaRPr lang="en-US" err="1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AC941C0-94C8-E505-96AD-D3FCB0B3C62E}"/>
              </a:ext>
            </a:extLst>
          </p:cNvPr>
          <p:cNvSpPr txBox="1"/>
          <p:nvPr/>
        </p:nvSpPr>
        <p:spPr>
          <a:xfrm>
            <a:off x="1927949" y="2010578"/>
            <a:ext cx="1476261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Grid Stride Loop</a:t>
            </a:r>
          </a:p>
        </p:txBody>
      </p:sp>
    </p:spTree>
    <p:extLst>
      <p:ext uri="{BB962C8B-B14F-4D97-AF65-F5344CB8AC3E}">
        <p14:creationId xmlns:p14="http://schemas.microsoft.com/office/powerpoint/2010/main" val="30754095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869DE98E-AA65-6DD5-AD5E-A5EE5B0B85EB}"/>
              </a:ext>
            </a:extLst>
          </p:cNvPr>
          <p:cNvCxnSpPr>
            <a:cxnSpLocks/>
          </p:cNvCxnSpPr>
          <p:nvPr/>
        </p:nvCxnSpPr>
        <p:spPr>
          <a:xfrm>
            <a:off x="1865523" y="2852449"/>
            <a:ext cx="1566228" cy="2254785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E1433595-E2BA-CB83-95E6-99C360B4F0C0}"/>
              </a:ext>
            </a:extLst>
          </p:cNvPr>
          <p:cNvCxnSpPr>
            <a:cxnSpLocks/>
          </p:cNvCxnSpPr>
          <p:nvPr/>
        </p:nvCxnSpPr>
        <p:spPr>
          <a:xfrm>
            <a:off x="1893066" y="2466859"/>
            <a:ext cx="1538687" cy="2208882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B29C1DC8-CF28-92D1-2237-99B65E57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roxima Nova Rg"/>
              </a:rPr>
              <a:t>Hash Table (Open Addressing, Linear Probing)</a:t>
            </a:r>
            <a:endParaRPr lang="en-US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7EA3893A-ADFF-FFB5-12B6-E97262CCD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7BC46C-04C8-A720-AB67-1A87BE07D89C}"/>
              </a:ext>
            </a:extLst>
          </p:cNvPr>
          <p:cNvSpPr txBox="1"/>
          <p:nvPr/>
        </p:nvSpPr>
        <p:spPr>
          <a:xfrm>
            <a:off x="2990199" y="5957929"/>
            <a:ext cx="19431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Key - Value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9069DF-5221-360D-5BA8-09C99EDB6FAE}"/>
              </a:ext>
            </a:extLst>
          </p:cNvPr>
          <p:cNvSpPr txBox="1"/>
          <p:nvPr/>
        </p:nvSpPr>
        <p:spPr>
          <a:xfrm>
            <a:off x="3958538" y="296031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871C58-E95E-201A-9C49-D909771B38EB}"/>
              </a:ext>
            </a:extLst>
          </p:cNvPr>
          <p:cNvSpPr txBox="1"/>
          <p:nvPr/>
        </p:nvSpPr>
        <p:spPr>
          <a:xfrm>
            <a:off x="7676730" y="1748456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4FCDEE-A569-4EE5-1490-B0C38B26A1B3}"/>
              </a:ext>
            </a:extLst>
          </p:cNvPr>
          <p:cNvSpPr txBox="1"/>
          <p:nvPr/>
        </p:nvSpPr>
        <p:spPr>
          <a:xfrm>
            <a:off x="6919430" y="5960283"/>
            <a:ext cx="231042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Hash 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E39CF-1FF1-9496-92AC-9105952B5BB2}"/>
              </a:ext>
            </a:extLst>
          </p:cNvPr>
          <p:cNvSpPr txBox="1"/>
          <p:nvPr/>
        </p:nvSpPr>
        <p:spPr>
          <a:xfrm>
            <a:off x="7676729" y="217994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8BDCE3-DC93-7B0E-DFAC-C242855E313F}"/>
              </a:ext>
            </a:extLst>
          </p:cNvPr>
          <p:cNvSpPr txBox="1"/>
          <p:nvPr/>
        </p:nvSpPr>
        <p:spPr>
          <a:xfrm>
            <a:off x="7676730" y="285014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963449-806D-7E94-9780-F5FA2BC6378F}"/>
              </a:ext>
            </a:extLst>
          </p:cNvPr>
          <p:cNvSpPr txBox="1"/>
          <p:nvPr/>
        </p:nvSpPr>
        <p:spPr>
          <a:xfrm>
            <a:off x="7676730" y="3281636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C063FE-B216-995D-F6F3-CE00229FA16B}"/>
              </a:ext>
            </a:extLst>
          </p:cNvPr>
          <p:cNvSpPr txBox="1"/>
          <p:nvPr/>
        </p:nvSpPr>
        <p:spPr>
          <a:xfrm>
            <a:off x="7676729" y="3713130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8FEC2D-0F20-1F8E-6BA9-1C7239A0B268}"/>
              </a:ext>
            </a:extLst>
          </p:cNvPr>
          <p:cNvSpPr txBox="1"/>
          <p:nvPr/>
        </p:nvSpPr>
        <p:spPr>
          <a:xfrm>
            <a:off x="7676730" y="414462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8D3442-7083-E7C8-8A43-EF76886D5C6F}"/>
              </a:ext>
            </a:extLst>
          </p:cNvPr>
          <p:cNvSpPr txBox="1"/>
          <p:nvPr/>
        </p:nvSpPr>
        <p:spPr>
          <a:xfrm>
            <a:off x="7676729" y="485153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2EDDE6-A541-219B-9D5F-61655C687A74}"/>
              </a:ext>
            </a:extLst>
          </p:cNvPr>
          <p:cNvSpPr txBox="1"/>
          <p:nvPr/>
        </p:nvSpPr>
        <p:spPr>
          <a:xfrm>
            <a:off x="7676728" y="528303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1F7A56-FAAB-AA8B-029E-0C222F11ADD6}"/>
              </a:ext>
            </a:extLst>
          </p:cNvPr>
          <p:cNvSpPr txBox="1"/>
          <p:nvPr/>
        </p:nvSpPr>
        <p:spPr>
          <a:xfrm>
            <a:off x="7574095" y="2423710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1BFA03-6111-0C42-B448-6087123A1AC7}"/>
              </a:ext>
            </a:extLst>
          </p:cNvPr>
          <p:cNvSpPr txBox="1"/>
          <p:nvPr/>
        </p:nvSpPr>
        <p:spPr>
          <a:xfrm>
            <a:off x="7574095" y="4406746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C0D15A-7F77-B93D-35FC-549578173231}"/>
              </a:ext>
            </a:extLst>
          </p:cNvPr>
          <p:cNvSpPr txBox="1"/>
          <p:nvPr/>
        </p:nvSpPr>
        <p:spPr>
          <a:xfrm>
            <a:off x="3958537" y="3391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23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EB75AB-2EA5-7924-38F9-8698843B6AD5}"/>
              </a:ext>
            </a:extLst>
          </p:cNvPr>
          <p:cNvSpPr txBox="1"/>
          <p:nvPr/>
        </p:nvSpPr>
        <p:spPr>
          <a:xfrm>
            <a:off x="3958538" y="447513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D665B5-72BC-F76E-CE16-D2B4730C06D1}"/>
              </a:ext>
            </a:extLst>
          </p:cNvPr>
          <p:cNvSpPr txBox="1"/>
          <p:nvPr/>
        </p:nvSpPr>
        <p:spPr>
          <a:xfrm>
            <a:off x="3958537" y="4915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32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CBC7959-8417-F0FA-48B8-A1EF4D508292}"/>
              </a:ext>
            </a:extLst>
          </p:cNvPr>
          <p:cNvCxnSpPr/>
          <p:nvPr/>
        </p:nvCxnSpPr>
        <p:spPr>
          <a:xfrm flipV="1">
            <a:off x="4488340" y="2377692"/>
            <a:ext cx="3191218" cy="82993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D62B339-F911-3F58-A68B-EDF28660F42A}"/>
              </a:ext>
            </a:extLst>
          </p:cNvPr>
          <p:cNvCxnSpPr>
            <a:cxnSpLocks/>
          </p:cNvCxnSpPr>
          <p:nvPr/>
        </p:nvCxnSpPr>
        <p:spPr>
          <a:xfrm flipV="1">
            <a:off x="4488339" y="3488559"/>
            <a:ext cx="3191219" cy="8629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EFE727A-7090-54E7-A1C8-DBE29EA6D8BA}"/>
              </a:ext>
            </a:extLst>
          </p:cNvPr>
          <p:cNvSpPr txBox="1"/>
          <p:nvPr/>
        </p:nvSpPr>
        <p:spPr>
          <a:xfrm>
            <a:off x="10963426" y="2179948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843474-B79D-6A85-7D97-3DE143D4C215}"/>
              </a:ext>
            </a:extLst>
          </p:cNvPr>
          <p:cNvSpPr txBox="1"/>
          <p:nvPr/>
        </p:nvSpPr>
        <p:spPr>
          <a:xfrm>
            <a:off x="11495910" y="217994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621895-38FA-9C12-96C7-963DA13D73CF}"/>
              </a:ext>
            </a:extLst>
          </p:cNvPr>
          <p:cNvSpPr txBox="1"/>
          <p:nvPr/>
        </p:nvSpPr>
        <p:spPr>
          <a:xfrm>
            <a:off x="10954246" y="3244911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11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E56300-0FCA-B700-C7D2-2EA023428746}"/>
              </a:ext>
            </a:extLst>
          </p:cNvPr>
          <p:cNvSpPr txBox="1"/>
          <p:nvPr/>
        </p:nvSpPr>
        <p:spPr>
          <a:xfrm>
            <a:off x="11486729" y="324491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23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73B898-2526-2AE4-998D-2CA5CB3C94D3}"/>
              </a:ext>
            </a:extLst>
          </p:cNvPr>
          <p:cNvSpPr txBox="1"/>
          <p:nvPr/>
        </p:nvSpPr>
        <p:spPr>
          <a:xfrm>
            <a:off x="9857261" y="5960282"/>
            <a:ext cx="275109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Key-Value Pair</a:t>
            </a:r>
            <a:endParaRPr lang="en-US" sz="200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16276C7-2279-509D-96E1-AB6A49E6E55B}"/>
              </a:ext>
            </a:extLst>
          </p:cNvPr>
          <p:cNvCxnSpPr/>
          <p:nvPr/>
        </p:nvCxnSpPr>
        <p:spPr>
          <a:xfrm>
            <a:off x="7939144" y="2371036"/>
            <a:ext cx="3025966" cy="55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F6FF57C-164F-1018-6C36-144F3C7E511A}"/>
              </a:ext>
            </a:extLst>
          </p:cNvPr>
          <p:cNvCxnSpPr>
            <a:cxnSpLocks/>
          </p:cNvCxnSpPr>
          <p:nvPr/>
        </p:nvCxnSpPr>
        <p:spPr>
          <a:xfrm flipV="1">
            <a:off x="7939143" y="3441505"/>
            <a:ext cx="2998424" cy="220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63D0CDE-7C98-59C4-6F47-705F6263C012}"/>
              </a:ext>
            </a:extLst>
          </p:cNvPr>
          <p:cNvSpPr txBox="1"/>
          <p:nvPr/>
        </p:nvSpPr>
        <p:spPr>
          <a:xfrm>
            <a:off x="4691347" y="2019759"/>
            <a:ext cx="2770742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Murmur 3 hashing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19767-6CA9-918A-2505-CE4140C27420}"/>
              </a:ext>
            </a:extLst>
          </p:cNvPr>
          <p:cNvSpPr txBox="1"/>
          <p:nvPr/>
        </p:nvSpPr>
        <p:spPr>
          <a:xfrm>
            <a:off x="3430998" y="4915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97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80564C-220D-C248-B835-835EA261E99E}"/>
              </a:ext>
            </a:extLst>
          </p:cNvPr>
          <p:cNvSpPr txBox="1"/>
          <p:nvPr/>
        </p:nvSpPr>
        <p:spPr>
          <a:xfrm>
            <a:off x="3430999" y="4471833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605469-1251-C602-07FE-28E6A71F7172}"/>
              </a:ext>
            </a:extLst>
          </p:cNvPr>
          <p:cNvSpPr txBox="1"/>
          <p:nvPr/>
        </p:nvSpPr>
        <p:spPr>
          <a:xfrm>
            <a:off x="3430998" y="3386390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11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CB683B-51CF-BC23-4B92-8CE8E9C631DF}"/>
              </a:ext>
            </a:extLst>
          </p:cNvPr>
          <p:cNvSpPr txBox="1"/>
          <p:nvPr/>
        </p:nvSpPr>
        <p:spPr>
          <a:xfrm>
            <a:off x="3430998" y="2952777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1525E8-C86B-2C1A-6E3F-52A80C623D9F}"/>
              </a:ext>
            </a:extLst>
          </p:cNvPr>
          <p:cNvSpPr txBox="1"/>
          <p:nvPr/>
        </p:nvSpPr>
        <p:spPr>
          <a:xfrm>
            <a:off x="538945" y="5957928"/>
            <a:ext cx="19431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CUDA Threads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C9009D-2C4D-8D53-1C3A-0AEC5DED9593}"/>
              </a:ext>
            </a:extLst>
          </p:cNvPr>
          <p:cNvSpPr txBox="1"/>
          <p:nvPr/>
        </p:nvSpPr>
        <p:spPr>
          <a:xfrm>
            <a:off x="3580480" y="3837541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graphicFrame>
        <p:nvGraphicFramePr>
          <p:cNvPr id="57" name="Table 57">
            <a:extLst>
              <a:ext uri="{FF2B5EF4-FFF2-40B4-BE49-F238E27FC236}">
                <a16:creationId xmlns:a16="http://schemas.microsoft.com/office/drawing/2014/main" id="{FCD35B2F-C544-A88A-6FA7-E2DC05FF8D47}"/>
              </a:ext>
            </a:extLst>
          </p:cNvPr>
          <p:cNvGraphicFramePr>
            <a:graphicFrameLocks noGrp="1"/>
          </p:cNvGraphicFramePr>
          <p:nvPr/>
        </p:nvGraphicFramePr>
        <p:xfrm>
          <a:off x="1268413" y="2272937"/>
          <a:ext cx="612960" cy="1483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12960">
                  <a:extLst>
                    <a:ext uri="{9D8B030D-6E8A-4147-A177-3AD203B41FA5}">
                      <a16:colId xmlns:a16="http://schemas.microsoft.com/office/drawing/2014/main" val="766965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28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90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559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511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206934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08B1A361-6B43-0D6B-4E2C-F2B791C5D9C9}"/>
              </a:ext>
            </a:extLst>
          </p:cNvPr>
          <p:cNvSpPr txBox="1"/>
          <p:nvPr/>
        </p:nvSpPr>
        <p:spPr>
          <a:xfrm rot="16200000">
            <a:off x="349450" y="2825185"/>
            <a:ext cx="1483566" cy="3790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Block 0</a:t>
            </a:r>
          </a:p>
        </p:txBody>
      </p:sp>
      <p:graphicFrame>
        <p:nvGraphicFramePr>
          <p:cNvPr id="60" name="Table 57">
            <a:extLst>
              <a:ext uri="{FF2B5EF4-FFF2-40B4-BE49-F238E27FC236}">
                <a16:creationId xmlns:a16="http://schemas.microsoft.com/office/drawing/2014/main" id="{893C4EFE-D421-75D7-0A25-062CA2CA479D}"/>
              </a:ext>
            </a:extLst>
          </p:cNvPr>
          <p:cNvGraphicFramePr>
            <a:graphicFrameLocks noGrp="1"/>
          </p:cNvGraphicFramePr>
          <p:nvPr/>
        </p:nvGraphicFramePr>
        <p:xfrm>
          <a:off x="1268412" y="4219250"/>
          <a:ext cx="612960" cy="1483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12960">
                  <a:extLst>
                    <a:ext uri="{9D8B030D-6E8A-4147-A177-3AD203B41FA5}">
                      <a16:colId xmlns:a16="http://schemas.microsoft.com/office/drawing/2014/main" val="766965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28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90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559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511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206934"/>
                  </a:ext>
                </a:extLst>
              </a:tr>
            </a:tbl>
          </a:graphicData>
        </a:graphic>
      </p:graphicFrame>
      <p:sp>
        <p:nvSpPr>
          <p:cNvPr id="61" name="TextBox 60">
            <a:extLst>
              <a:ext uri="{FF2B5EF4-FFF2-40B4-BE49-F238E27FC236}">
                <a16:creationId xmlns:a16="http://schemas.microsoft.com/office/drawing/2014/main" id="{50183E29-F315-BC7C-48B1-61B5B11677C4}"/>
              </a:ext>
            </a:extLst>
          </p:cNvPr>
          <p:cNvSpPr txBox="1"/>
          <p:nvPr/>
        </p:nvSpPr>
        <p:spPr>
          <a:xfrm rot="16200000">
            <a:off x="349449" y="4771498"/>
            <a:ext cx="1483566" cy="3790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Block 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0BEDBA7-4DD1-EDD9-3848-EABC76F237E2}"/>
              </a:ext>
            </a:extLst>
          </p:cNvPr>
          <p:cNvSpPr txBox="1"/>
          <p:nvPr/>
        </p:nvSpPr>
        <p:spPr>
          <a:xfrm>
            <a:off x="1221034" y="3681468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F1847862-EA3E-F4B1-6A6B-8325DA966BFB}"/>
              </a:ext>
            </a:extLst>
          </p:cNvPr>
          <p:cNvCxnSpPr/>
          <p:nvPr/>
        </p:nvCxnSpPr>
        <p:spPr>
          <a:xfrm>
            <a:off x="1893067" y="2466858"/>
            <a:ext cx="1538687" cy="703244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EC8EFE07-CEC1-E1F5-6AD7-E52EBDB1F67E}"/>
              </a:ext>
            </a:extLst>
          </p:cNvPr>
          <p:cNvCxnSpPr>
            <a:cxnSpLocks/>
          </p:cNvCxnSpPr>
          <p:nvPr/>
        </p:nvCxnSpPr>
        <p:spPr>
          <a:xfrm>
            <a:off x="1865525" y="2852447"/>
            <a:ext cx="1566229" cy="684883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D8722BA-48E6-762A-4547-4DE9D5D952BD}"/>
              </a:ext>
            </a:extLst>
          </p:cNvPr>
          <p:cNvSpPr txBox="1"/>
          <p:nvPr/>
        </p:nvSpPr>
        <p:spPr>
          <a:xfrm>
            <a:off x="4691346" y="4314938"/>
            <a:ext cx="2770742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err="1"/>
              <a:t>AtomicCAS</a:t>
            </a:r>
            <a:endParaRPr lang="en-US" err="1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AC941C0-94C8-E505-96AD-D3FCB0B3C62E}"/>
              </a:ext>
            </a:extLst>
          </p:cNvPr>
          <p:cNvSpPr txBox="1"/>
          <p:nvPr/>
        </p:nvSpPr>
        <p:spPr>
          <a:xfrm>
            <a:off x="1927949" y="2010578"/>
            <a:ext cx="1476261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Grid Stride Loop</a:t>
            </a:r>
          </a:p>
        </p:txBody>
      </p:sp>
    </p:spTree>
    <p:extLst>
      <p:ext uri="{BB962C8B-B14F-4D97-AF65-F5344CB8AC3E}">
        <p14:creationId xmlns:p14="http://schemas.microsoft.com/office/powerpoint/2010/main" val="126711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869DE98E-AA65-6DD5-AD5E-A5EE5B0B85EB}"/>
              </a:ext>
            </a:extLst>
          </p:cNvPr>
          <p:cNvCxnSpPr>
            <a:cxnSpLocks/>
          </p:cNvCxnSpPr>
          <p:nvPr/>
        </p:nvCxnSpPr>
        <p:spPr>
          <a:xfrm>
            <a:off x="1865523" y="2852449"/>
            <a:ext cx="1566228" cy="2254785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E1433595-E2BA-CB83-95E6-99C360B4F0C0}"/>
              </a:ext>
            </a:extLst>
          </p:cNvPr>
          <p:cNvCxnSpPr>
            <a:cxnSpLocks/>
          </p:cNvCxnSpPr>
          <p:nvPr/>
        </p:nvCxnSpPr>
        <p:spPr>
          <a:xfrm>
            <a:off x="1893066" y="2466859"/>
            <a:ext cx="1538687" cy="2208882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B29C1DC8-CF28-92D1-2237-99B65E57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roxima Nova Rg"/>
              </a:rPr>
              <a:t>Hash Table (Open Addressing, Linear Probing)</a:t>
            </a:r>
            <a:endParaRPr lang="en-US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4C8923D6-27AD-75AF-B362-0882573A5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7BC46C-04C8-A720-AB67-1A87BE07D89C}"/>
              </a:ext>
            </a:extLst>
          </p:cNvPr>
          <p:cNvSpPr txBox="1"/>
          <p:nvPr/>
        </p:nvSpPr>
        <p:spPr>
          <a:xfrm>
            <a:off x="2990199" y="5957929"/>
            <a:ext cx="19431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Key - Value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9069DF-5221-360D-5BA8-09C99EDB6FAE}"/>
              </a:ext>
            </a:extLst>
          </p:cNvPr>
          <p:cNvSpPr txBox="1"/>
          <p:nvPr/>
        </p:nvSpPr>
        <p:spPr>
          <a:xfrm>
            <a:off x="3958538" y="296031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871C58-E95E-201A-9C49-D909771B38EB}"/>
              </a:ext>
            </a:extLst>
          </p:cNvPr>
          <p:cNvSpPr txBox="1"/>
          <p:nvPr/>
        </p:nvSpPr>
        <p:spPr>
          <a:xfrm>
            <a:off x="7676730" y="1748456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4FCDEE-A569-4EE5-1490-B0C38B26A1B3}"/>
              </a:ext>
            </a:extLst>
          </p:cNvPr>
          <p:cNvSpPr txBox="1"/>
          <p:nvPr/>
        </p:nvSpPr>
        <p:spPr>
          <a:xfrm>
            <a:off x="6919430" y="5960283"/>
            <a:ext cx="231042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Hash 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E39CF-1FF1-9496-92AC-9105952B5BB2}"/>
              </a:ext>
            </a:extLst>
          </p:cNvPr>
          <p:cNvSpPr txBox="1"/>
          <p:nvPr/>
        </p:nvSpPr>
        <p:spPr>
          <a:xfrm>
            <a:off x="7676729" y="217994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8BDCE3-DC93-7B0E-DFAC-C242855E313F}"/>
              </a:ext>
            </a:extLst>
          </p:cNvPr>
          <p:cNvSpPr txBox="1"/>
          <p:nvPr/>
        </p:nvSpPr>
        <p:spPr>
          <a:xfrm>
            <a:off x="7676730" y="285014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963449-806D-7E94-9780-F5FA2BC6378F}"/>
              </a:ext>
            </a:extLst>
          </p:cNvPr>
          <p:cNvSpPr txBox="1"/>
          <p:nvPr/>
        </p:nvSpPr>
        <p:spPr>
          <a:xfrm>
            <a:off x="7676730" y="3281636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C063FE-B216-995D-F6F3-CE00229FA16B}"/>
              </a:ext>
            </a:extLst>
          </p:cNvPr>
          <p:cNvSpPr txBox="1"/>
          <p:nvPr/>
        </p:nvSpPr>
        <p:spPr>
          <a:xfrm>
            <a:off x="7676729" y="3713130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8FEC2D-0F20-1F8E-6BA9-1C7239A0B268}"/>
              </a:ext>
            </a:extLst>
          </p:cNvPr>
          <p:cNvSpPr txBox="1"/>
          <p:nvPr/>
        </p:nvSpPr>
        <p:spPr>
          <a:xfrm>
            <a:off x="7676730" y="414462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8D3442-7083-E7C8-8A43-EF76886D5C6F}"/>
              </a:ext>
            </a:extLst>
          </p:cNvPr>
          <p:cNvSpPr txBox="1"/>
          <p:nvPr/>
        </p:nvSpPr>
        <p:spPr>
          <a:xfrm>
            <a:off x="7676729" y="485153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2EDDE6-A541-219B-9D5F-61655C687A74}"/>
              </a:ext>
            </a:extLst>
          </p:cNvPr>
          <p:cNvSpPr txBox="1"/>
          <p:nvPr/>
        </p:nvSpPr>
        <p:spPr>
          <a:xfrm>
            <a:off x="7676728" y="528303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1F7A56-FAAB-AA8B-029E-0C222F11ADD6}"/>
              </a:ext>
            </a:extLst>
          </p:cNvPr>
          <p:cNvSpPr txBox="1"/>
          <p:nvPr/>
        </p:nvSpPr>
        <p:spPr>
          <a:xfrm>
            <a:off x="7574095" y="2423710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1BFA03-6111-0C42-B448-6087123A1AC7}"/>
              </a:ext>
            </a:extLst>
          </p:cNvPr>
          <p:cNvSpPr txBox="1"/>
          <p:nvPr/>
        </p:nvSpPr>
        <p:spPr>
          <a:xfrm>
            <a:off x="7574095" y="4406746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C0D15A-7F77-B93D-35FC-549578173231}"/>
              </a:ext>
            </a:extLst>
          </p:cNvPr>
          <p:cNvSpPr txBox="1"/>
          <p:nvPr/>
        </p:nvSpPr>
        <p:spPr>
          <a:xfrm>
            <a:off x="3958537" y="3391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23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EB75AB-2EA5-7924-38F9-8698843B6AD5}"/>
              </a:ext>
            </a:extLst>
          </p:cNvPr>
          <p:cNvSpPr txBox="1"/>
          <p:nvPr/>
        </p:nvSpPr>
        <p:spPr>
          <a:xfrm>
            <a:off x="3958538" y="447513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D665B5-72BC-F76E-CE16-D2B4730C06D1}"/>
              </a:ext>
            </a:extLst>
          </p:cNvPr>
          <p:cNvSpPr txBox="1"/>
          <p:nvPr/>
        </p:nvSpPr>
        <p:spPr>
          <a:xfrm>
            <a:off x="3958537" y="4915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32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CBC7959-8417-F0FA-48B8-A1EF4D508292}"/>
              </a:ext>
            </a:extLst>
          </p:cNvPr>
          <p:cNvCxnSpPr/>
          <p:nvPr/>
        </p:nvCxnSpPr>
        <p:spPr>
          <a:xfrm flipV="1">
            <a:off x="4488340" y="2377692"/>
            <a:ext cx="3191218" cy="82993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9212DA9B-F9D2-32E8-3C19-036E3307C31D}"/>
              </a:ext>
            </a:extLst>
          </p:cNvPr>
          <p:cNvCxnSpPr>
            <a:cxnSpLocks/>
          </p:cNvCxnSpPr>
          <p:nvPr/>
        </p:nvCxnSpPr>
        <p:spPr>
          <a:xfrm>
            <a:off x="4488340" y="4713265"/>
            <a:ext cx="3191218" cy="27175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D62B339-F911-3F58-A68B-EDF28660F42A}"/>
              </a:ext>
            </a:extLst>
          </p:cNvPr>
          <p:cNvCxnSpPr>
            <a:cxnSpLocks/>
          </p:cNvCxnSpPr>
          <p:nvPr/>
        </p:nvCxnSpPr>
        <p:spPr>
          <a:xfrm flipV="1">
            <a:off x="4488339" y="3488559"/>
            <a:ext cx="3191219" cy="8629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A032495-25FB-A3D8-3760-FEE626A39EDD}"/>
              </a:ext>
            </a:extLst>
          </p:cNvPr>
          <p:cNvCxnSpPr>
            <a:cxnSpLocks/>
          </p:cNvCxnSpPr>
          <p:nvPr/>
        </p:nvCxnSpPr>
        <p:spPr>
          <a:xfrm flipV="1">
            <a:off x="4488340" y="5076824"/>
            <a:ext cx="3191218" cy="58754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EFE727A-7090-54E7-A1C8-DBE29EA6D8BA}"/>
              </a:ext>
            </a:extLst>
          </p:cNvPr>
          <p:cNvSpPr txBox="1"/>
          <p:nvPr/>
        </p:nvSpPr>
        <p:spPr>
          <a:xfrm>
            <a:off x="10963426" y="2179948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843474-B79D-6A85-7D97-3DE143D4C215}"/>
              </a:ext>
            </a:extLst>
          </p:cNvPr>
          <p:cNvSpPr txBox="1"/>
          <p:nvPr/>
        </p:nvSpPr>
        <p:spPr>
          <a:xfrm>
            <a:off x="11495910" y="217994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621895-38FA-9C12-96C7-963DA13D73CF}"/>
              </a:ext>
            </a:extLst>
          </p:cNvPr>
          <p:cNvSpPr txBox="1"/>
          <p:nvPr/>
        </p:nvSpPr>
        <p:spPr>
          <a:xfrm>
            <a:off x="10954246" y="3244911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11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E56300-0FCA-B700-C7D2-2EA023428746}"/>
              </a:ext>
            </a:extLst>
          </p:cNvPr>
          <p:cNvSpPr txBox="1"/>
          <p:nvPr/>
        </p:nvSpPr>
        <p:spPr>
          <a:xfrm>
            <a:off x="11486729" y="324491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23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73B898-2526-2AE4-998D-2CA5CB3C94D3}"/>
              </a:ext>
            </a:extLst>
          </p:cNvPr>
          <p:cNvSpPr txBox="1"/>
          <p:nvPr/>
        </p:nvSpPr>
        <p:spPr>
          <a:xfrm>
            <a:off x="9857261" y="5960282"/>
            <a:ext cx="275109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Key-Value Pair</a:t>
            </a:r>
            <a:endParaRPr lang="en-US" sz="200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16276C7-2279-509D-96E1-AB6A49E6E55B}"/>
              </a:ext>
            </a:extLst>
          </p:cNvPr>
          <p:cNvCxnSpPr/>
          <p:nvPr/>
        </p:nvCxnSpPr>
        <p:spPr>
          <a:xfrm>
            <a:off x="7939144" y="2371036"/>
            <a:ext cx="3025966" cy="55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F6FF57C-164F-1018-6C36-144F3C7E511A}"/>
              </a:ext>
            </a:extLst>
          </p:cNvPr>
          <p:cNvCxnSpPr>
            <a:cxnSpLocks/>
          </p:cNvCxnSpPr>
          <p:nvPr/>
        </p:nvCxnSpPr>
        <p:spPr>
          <a:xfrm flipV="1">
            <a:off x="7939143" y="3441505"/>
            <a:ext cx="2998424" cy="220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63D0CDE-7C98-59C4-6F47-705F6263C012}"/>
              </a:ext>
            </a:extLst>
          </p:cNvPr>
          <p:cNvSpPr txBox="1"/>
          <p:nvPr/>
        </p:nvSpPr>
        <p:spPr>
          <a:xfrm>
            <a:off x="4691347" y="2019759"/>
            <a:ext cx="2770742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Murmur 3 hashing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19767-6CA9-918A-2505-CE4140C27420}"/>
              </a:ext>
            </a:extLst>
          </p:cNvPr>
          <p:cNvSpPr txBox="1"/>
          <p:nvPr/>
        </p:nvSpPr>
        <p:spPr>
          <a:xfrm>
            <a:off x="3430998" y="4915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97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80564C-220D-C248-B835-835EA261E99E}"/>
              </a:ext>
            </a:extLst>
          </p:cNvPr>
          <p:cNvSpPr txBox="1"/>
          <p:nvPr/>
        </p:nvSpPr>
        <p:spPr>
          <a:xfrm>
            <a:off x="3430999" y="4471833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605469-1251-C602-07FE-28E6A71F7172}"/>
              </a:ext>
            </a:extLst>
          </p:cNvPr>
          <p:cNvSpPr txBox="1"/>
          <p:nvPr/>
        </p:nvSpPr>
        <p:spPr>
          <a:xfrm>
            <a:off x="3430998" y="3386390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11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CB683B-51CF-BC23-4B92-8CE8E9C631DF}"/>
              </a:ext>
            </a:extLst>
          </p:cNvPr>
          <p:cNvSpPr txBox="1"/>
          <p:nvPr/>
        </p:nvSpPr>
        <p:spPr>
          <a:xfrm>
            <a:off x="3430998" y="2952777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1525E8-C86B-2C1A-6E3F-52A80C623D9F}"/>
              </a:ext>
            </a:extLst>
          </p:cNvPr>
          <p:cNvSpPr txBox="1"/>
          <p:nvPr/>
        </p:nvSpPr>
        <p:spPr>
          <a:xfrm>
            <a:off x="538945" y="5957928"/>
            <a:ext cx="19431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CUDA Threads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C9009D-2C4D-8D53-1C3A-0AEC5DED9593}"/>
              </a:ext>
            </a:extLst>
          </p:cNvPr>
          <p:cNvSpPr txBox="1"/>
          <p:nvPr/>
        </p:nvSpPr>
        <p:spPr>
          <a:xfrm>
            <a:off x="3580480" y="3837541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graphicFrame>
        <p:nvGraphicFramePr>
          <p:cNvPr id="57" name="Table 57">
            <a:extLst>
              <a:ext uri="{FF2B5EF4-FFF2-40B4-BE49-F238E27FC236}">
                <a16:creationId xmlns:a16="http://schemas.microsoft.com/office/drawing/2014/main" id="{FCD35B2F-C544-A88A-6FA7-E2DC05FF8D47}"/>
              </a:ext>
            </a:extLst>
          </p:cNvPr>
          <p:cNvGraphicFramePr>
            <a:graphicFrameLocks noGrp="1"/>
          </p:cNvGraphicFramePr>
          <p:nvPr/>
        </p:nvGraphicFramePr>
        <p:xfrm>
          <a:off x="1268413" y="2272937"/>
          <a:ext cx="612960" cy="1483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12960">
                  <a:extLst>
                    <a:ext uri="{9D8B030D-6E8A-4147-A177-3AD203B41FA5}">
                      <a16:colId xmlns:a16="http://schemas.microsoft.com/office/drawing/2014/main" val="766965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28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90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559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511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206934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08B1A361-6B43-0D6B-4E2C-F2B791C5D9C9}"/>
              </a:ext>
            </a:extLst>
          </p:cNvPr>
          <p:cNvSpPr txBox="1"/>
          <p:nvPr/>
        </p:nvSpPr>
        <p:spPr>
          <a:xfrm rot="16200000">
            <a:off x="349450" y="2825185"/>
            <a:ext cx="1483566" cy="3790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Block 0</a:t>
            </a:r>
          </a:p>
        </p:txBody>
      </p:sp>
      <p:graphicFrame>
        <p:nvGraphicFramePr>
          <p:cNvPr id="60" name="Table 57">
            <a:extLst>
              <a:ext uri="{FF2B5EF4-FFF2-40B4-BE49-F238E27FC236}">
                <a16:creationId xmlns:a16="http://schemas.microsoft.com/office/drawing/2014/main" id="{893C4EFE-D421-75D7-0A25-062CA2CA479D}"/>
              </a:ext>
            </a:extLst>
          </p:cNvPr>
          <p:cNvGraphicFramePr>
            <a:graphicFrameLocks noGrp="1"/>
          </p:cNvGraphicFramePr>
          <p:nvPr/>
        </p:nvGraphicFramePr>
        <p:xfrm>
          <a:off x="1268412" y="4219250"/>
          <a:ext cx="612960" cy="1483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12960">
                  <a:extLst>
                    <a:ext uri="{9D8B030D-6E8A-4147-A177-3AD203B41FA5}">
                      <a16:colId xmlns:a16="http://schemas.microsoft.com/office/drawing/2014/main" val="766965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28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90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559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511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206934"/>
                  </a:ext>
                </a:extLst>
              </a:tr>
            </a:tbl>
          </a:graphicData>
        </a:graphic>
      </p:graphicFrame>
      <p:sp>
        <p:nvSpPr>
          <p:cNvPr id="61" name="TextBox 60">
            <a:extLst>
              <a:ext uri="{FF2B5EF4-FFF2-40B4-BE49-F238E27FC236}">
                <a16:creationId xmlns:a16="http://schemas.microsoft.com/office/drawing/2014/main" id="{50183E29-F315-BC7C-48B1-61B5B11677C4}"/>
              </a:ext>
            </a:extLst>
          </p:cNvPr>
          <p:cNvSpPr txBox="1"/>
          <p:nvPr/>
        </p:nvSpPr>
        <p:spPr>
          <a:xfrm rot="16200000">
            <a:off x="349449" y="4771498"/>
            <a:ext cx="1483566" cy="3790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Block 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0BEDBA7-4DD1-EDD9-3848-EABC76F237E2}"/>
              </a:ext>
            </a:extLst>
          </p:cNvPr>
          <p:cNvSpPr txBox="1"/>
          <p:nvPr/>
        </p:nvSpPr>
        <p:spPr>
          <a:xfrm>
            <a:off x="1221034" y="3681468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F1847862-EA3E-F4B1-6A6B-8325DA966BFB}"/>
              </a:ext>
            </a:extLst>
          </p:cNvPr>
          <p:cNvCxnSpPr/>
          <p:nvPr/>
        </p:nvCxnSpPr>
        <p:spPr>
          <a:xfrm>
            <a:off x="1893067" y="2466858"/>
            <a:ext cx="1538687" cy="703244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EC8EFE07-CEC1-E1F5-6AD7-E52EBDB1F67E}"/>
              </a:ext>
            </a:extLst>
          </p:cNvPr>
          <p:cNvCxnSpPr>
            <a:cxnSpLocks/>
          </p:cNvCxnSpPr>
          <p:nvPr/>
        </p:nvCxnSpPr>
        <p:spPr>
          <a:xfrm>
            <a:off x="1865525" y="2852447"/>
            <a:ext cx="1566229" cy="684883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D8722BA-48E6-762A-4547-4DE9D5D952BD}"/>
              </a:ext>
            </a:extLst>
          </p:cNvPr>
          <p:cNvSpPr txBox="1"/>
          <p:nvPr/>
        </p:nvSpPr>
        <p:spPr>
          <a:xfrm>
            <a:off x="4691346" y="4314938"/>
            <a:ext cx="2770742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err="1"/>
              <a:t>AtomicCAS</a:t>
            </a:r>
            <a:endParaRPr lang="en-US" err="1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AC941C0-94C8-E505-96AD-D3FCB0B3C62E}"/>
              </a:ext>
            </a:extLst>
          </p:cNvPr>
          <p:cNvSpPr txBox="1"/>
          <p:nvPr/>
        </p:nvSpPr>
        <p:spPr>
          <a:xfrm>
            <a:off x="1927949" y="2010578"/>
            <a:ext cx="1476261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Grid Stride Loop</a:t>
            </a:r>
          </a:p>
        </p:txBody>
      </p:sp>
    </p:spTree>
    <p:extLst>
      <p:ext uri="{BB962C8B-B14F-4D97-AF65-F5344CB8AC3E}">
        <p14:creationId xmlns:p14="http://schemas.microsoft.com/office/powerpoint/2010/main" val="29137335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869DE98E-AA65-6DD5-AD5E-A5EE5B0B85EB}"/>
              </a:ext>
            </a:extLst>
          </p:cNvPr>
          <p:cNvCxnSpPr>
            <a:cxnSpLocks/>
          </p:cNvCxnSpPr>
          <p:nvPr/>
        </p:nvCxnSpPr>
        <p:spPr>
          <a:xfrm>
            <a:off x="1865523" y="2852449"/>
            <a:ext cx="1566228" cy="2254785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E1433595-E2BA-CB83-95E6-99C360B4F0C0}"/>
              </a:ext>
            </a:extLst>
          </p:cNvPr>
          <p:cNvCxnSpPr>
            <a:cxnSpLocks/>
          </p:cNvCxnSpPr>
          <p:nvPr/>
        </p:nvCxnSpPr>
        <p:spPr>
          <a:xfrm>
            <a:off x="1893066" y="2466859"/>
            <a:ext cx="1538687" cy="2208882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B29C1DC8-CF28-92D1-2237-99B65E57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roxima Nova Rg"/>
              </a:rPr>
              <a:t>Hash Table (Open Addressing, Linear Probing)</a:t>
            </a:r>
            <a:endParaRPr lang="en-US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AC4E66A9-1A5B-9898-5581-C50118AAB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7BC46C-04C8-A720-AB67-1A87BE07D89C}"/>
              </a:ext>
            </a:extLst>
          </p:cNvPr>
          <p:cNvSpPr txBox="1"/>
          <p:nvPr/>
        </p:nvSpPr>
        <p:spPr>
          <a:xfrm>
            <a:off x="2990199" y="5957929"/>
            <a:ext cx="19431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Key - Value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9069DF-5221-360D-5BA8-09C99EDB6FAE}"/>
              </a:ext>
            </a:extLst>
          </p:cNvPr>
          <p:cNvSpPr txBox="1"/>
          <p:nvPr/>
        </p:nvSpPr>
        <p:spPr>
          <a:xfrm>
            <a:off x="3958538" y="296031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871C58-E95E-201A-9C49-D909771B38EB}"/>
              </a:ext>
            </a:extLst>
          </p:cNvPr>
          <p:cNvSpPr txBox="1"/>
          <p:nvPr/>
        </p:nvSpPr>
        <p:spPr>
          <a:xfrm>
            <a:off x="7676730" y="1748456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4FCDEE-A569-4EE5-1490-B0C38B26A1B3}"/>
              </a:ext>
            </a:extLst>
          </p:cNvPr>
          <p:cNvSpPr txBox="1"/>
          <p:nvPr/>
        </p:nvSpPr>
        <p:spPr>
          <a:xfrm>
            <a:off x="6919430" y="5960283"/>
            <a:ext cx="231042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Hash 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E39CF-1FF1-9496-92AC-9105952B5BB2}"/>
              </a:ext>
            </a:extLst>
          </p:cNvPr>
          <p:cNvSpPr txBox="1"/>
          <p:nvPr/>
        </p:nvSpPr>
        <p:spPr>
          <a:xfrm>
            <a:off x="7676729" y="217994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8BDCE3-DC93-7B0E-DFAC-C242855E313F}"/>
              </a:ext>
            </a:extLst>
          </p:cNvPr>
          <p:cNvSpPr txBox="1"/>
          <p:nvPr/>
        </p:nvSpPr>
        <p:spPr>
          <a:xfrm>
            <a:off x="7676730" y="285014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963449-806D-7E94-9780-F5FA2BC6378F}"/>
              </a:ext>
            </a:extLst>
          </p:cNvPr>
          <p:cNvSpPr txBox="1"/>
          <p:nvPr/>
        </p:nvSpPr>
        <p:spPr>
          <a:xfrm>
            <a:off x="7676730" y="3281636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C063FE-B216-995D-F6F3-CE00229FA16B}"/>
              </a:ext>
            </a:extLst>
          </p:cNvPr>
          <p:cNvSpPr txBox="1"/>
          <p:nvPr/>
        </p:nvSpPr>
        <p:spPr>
          <a:xfrm>
            <a:off x="7676729" y="3713130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8FEC2D-0F20-1F8E-6BA9-1C7239A0B268}"/>
              </a:ext>
            </a:extLst>
          </p:cNvPr>
          <p:cNvSpPr txBox="1"/>
          <p:nvPr/>
        </p:nvSpPr>
        <p:spPr>
          <a:xfrm>
            <a:off x="7676730" y="414462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8D3442-7083-E7C8-8A43-EF76886D5C6F}"/>
              </a:ext>
            </a:extLst>
          </p:cNvPr>
          <p:cNvSpPr txBox="1"/>
          <p:nvPr/>
        </p:nvSpPr>
        <p:spPr>
          <a:xfrm>
            <a:off x="7676729" y="485153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2EDDE6-A541-219B-9D5F-61655C687A74}"/>
              </a:ext>
            </a:extLst>
          </p:cNvPr>
          <p:cNvSpPr txBox="1"/>
          <p:nvPr/>
        </p:nvSpPr>
        <p:spPr>
          <a:xfrm>
            <a:off x="7676728" y="528303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1F7A56-FAAB-AA8B-029E-0C222F11ADD6}"/>
              </a:ext>
            </a:extLst>
          </p:cNvPr>
          <p:cNvSpPr txBox="1"/>
          <p:nvPr/>
        </p:nvSpPr>
        <p:spPr>
          <a:xfrm>
            <a:off x="7574095" y="2423710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1BFA03-6111-0C42-B448-6087123A1AC7}"/>
              </a:ext>
            </a:extLst>
          </p:cNvPr>
          <p:cNvSpPr txBox="1"/>
          <p:nvPr/>
        </p:nvSpPr>
        <p:spPr>
          <a:xfrm>
            <a:off x="7574095" y="4406746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C0D15A-7F77-B93D-35FC-549578173231}"/>
              </a:ext>
            </a:extLst>
          </p:cNvPr>
          <p:cNvSpPr txBox="1"/>
          <p:nvPr/>
        </p:nvSpPr>
        <p:spPr>
          <a:xfrm>
            <a:off x="3958537" y="3391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23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EB75AB-2EA5-7924-38F9-8698843B6AD5}"/>
              </a:ext>
            </a:extLst>
          </p:cNvPr>
          <p:cNvSpPr txBox="1"/>
          <p:nvPr/>
        </p:nvSpPr>
        <p:spPr>
          <a:xfrm>
            <a:off x="3958538" y="447513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D665B5-72BC-F76E-CE16-D2B4730C06D1}"/>
              </a:ext>
            </a:extLst>
          </p:cNvPr>
          <p:cNvSpPr txBox="1"/>
          <p:nvPr/>
        </p:nvSpPr>
        <p:spPr>
          <a:xfrm>
            <a:off x="3958537" y="4915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32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CBC7959-8417-F0FA-48B8-A1EF4D508292}"/>
              </a:ext>
            </a:extLst>
          </p:cNvPr>
          <p:cNvCxnSpPr/>
          <p:nvPr/>
        </p:nvCxnSpPr>
        <p:spPr>
          <a:xfrm flipV="1">
            <a:off x="4488340" y="2377692"/>
            <a:ext cx="3191218" cy="82993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9212DA9B-F9D2-32E8-3C19-036E3307C31D}"/>
              </a:ext>
            </a:extLst>
          </p:cNvPr>
          <p:cNvCxnSpPr>
            <a:cxnSpLocks/>
          </p:cNvCxnSpPr>
          <p:nvPr/>
        </p:nvCxnSpPr>
        <p:spPr>
          <a:xfrm>
            <a:off x="4488340" y="4713265"/>
            <a:ext cx="3191218" cy="27175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D62B339-F911-3F58-A68B-EDF28660F42A}"/>
              </a:ext>
            </a:extLst>
          </p:cNvPr>
          <p:cNvCxnSpPr>
            <a:cxnSpLocks/>
          </p:cNvCxnSpPr>
          <p:nvPr/>
        </p:nvCxnSpPr>
        <p:spPr>
          <a:xfrm flipV="1">
            <a:off x="4488339" y="3488559"/>
            <a:ext cx="3191219" cy="8629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A032495-25FB-A3D8-3760-FEE626A39EDD}"/>
              </a:ext>
            </a:extLst>
          </p:cNvPr>
          <p:cNvCxnSpPr>
            <a:cxnSpLocks/>
          </p:cNvCxnSpPr>
          <p:nvPr/>
        </p:nvCxnSpPr>
        <p:spPr>
          <a:xfrm flipV="1">
            <a:off x="4488340" y="5076824"/>
            <a:ext cx="3191218" cy="58754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EFE727A-7090-54E7-A1C8-DBE29EA6D8BA}"/>
              </a:ext>
            </a:extLst>
          </p:cNvPr>
          <p:cNvSpPr txBox="1"/>
          <p:nvPr/>
        </p:nvSpPr>
        <p:spPr>
          <a:xfrm>
            <a:off x="10963426" y="2179948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843474-B79D-6A85-7D97-3DE143D4C215}"/>
              </a:ext>
            </a:extLst>
          </p:cNvPr>
          <p:cNvSpPr txBox="1"/>
          <p:nvPr/>
        </p:nvSpPr>
        <p:spPr>
          <a:xfrm>
            <a:off x="11495910" y="217994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621895-38FA-9C12-96C7-963DA13D73CF}"/>
              </a:ext>
            </a:extLst>
          </p:cNvPr>
          <p:cNvSpPr txBox="1"/>
          <p:nvPr/>
        </p:nvSpPr>
        <p:spPr>
          <a:xfrm>
            <a:off x="10954246" y="3244911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11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E56300-0FCA-B700-C7D2-2EA023428746}"/>
              </a:ext>
            </a:extLst>
          </p:cNvPr>
          <p:cNvSpPr txBox="1"/>
          <p:nvPr/>
        </p:nvSpPr>
        <p:spPr>
          <a:xfrm>
            <a:off x="11486729" y="324491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23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73B898-2526-2AE4-998D-2CA5CB3C94D3}"/>
              </a:ext>
            </a:extLst>
          </p:cNvPr>
          <p:cNvSpPr txBox="1"/>
          <p:nvPr/>
        </p:nvSpPr>
        <p:spPr>
          <a:xfrm>
            <a:off x="9857261" y="5960282"/>
            <a:ext cx="275109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Key-Value Pair</a:t>
            </a:r>
            <a:endParaRPr lang="en-US" sz="200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16276C7-2279-509D-96E1-AB6A49E6E55B}"/>
              </a:ext>
            </a:extLst>
          </p:cNvPr>
          <p:cNvCxnSpPr/>
          <p:nvPr/>
        </p:nvCxnSpPr>
        <p:spPr>
          <a:xfrm>
            <a:off x="7939144" y="2371036"/>
            <a:ext cx="3025966" cy="55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F6FF57C-164F-1018-6C36-144F3C7E511A}"/>
              </a:ext>
            </a:extLst>
          </p:cNvPr>
          <p:cNvCxnSpPr>
            <a:cxnSpLocks/>
          </p:cNvCxnSpPr>
          <p:nvPr/>
        </p:nvCxnSpPr>
        <p:spPr>
          <a:xfrm flipV="1">
            <a:off x="7939143" y="3441505"/>
            <a:ext cx="2998424" cy="220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36FF001-4F1F-0B5D-9751-D2C157A5AB8B}"/>
              </a:ext>
            </a:extLst>
          </p:cNvPr>
          <p:cNvSpPr txBox="1"/>
          <p:nvPr/>
        </p:nvSpPr>
        <p:spPr>
          <a:xfrm>
            <a:off x="4691348" y="5223832"/>
            <a:ext cx="2770742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Collision -&gt; Linear probing</a:t>
            </a:r>
            <a:br>
              <a:rPr lang="en-US" sz="1400"/>
            </a:br>
            <a:r>
              <a:rPr lang="en-US" sz="1400"/>
              <a:t>(Position + 1) &amp; hash table size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63D0CDE-7C98-59C4-6F47-705F6263C012}"/>
              </a:ext>
            </a:extLst>
          </p:cNvPr>
          <p:cNvSpPr txBox="1"/>
          <p:nvPr/>
        </p:nvSpPr>
        <p:spPr>
          <a:xfrm>
            <a:off x="4691347" y="2019759"/>
            <a:ext cx="2770742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Murmur 3 hashing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19767-6CA9-918A-2505-CE4140C27420}"/>
              </a:ext>
            </a:extLst>
          </p:cNvPr>
          <p:cNvSpPr txBox="1"/>
          <p:nvPr/>
        </p:nvSpPr>
        <p:spPr>
          <a:xfrm>
            <a:off x="3430998" y="4915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97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80564C-220D-C248-B835-835EA261E99E}"/>
              </a:ext>
            </a:extLst>
          </p:cNvPr>
          <p:cNvSpPr txBox="1"/>
          <p:nvPr/>
        </p:nvSpPr>
        <p:spPr>
          <a:xfrm>
            <a:off x="3430999" y="4471833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605469-1251-C602-07FE-28E6A71F7172}"/>
              </a:ext>
            </a:extLst>
          </p:cNvPr>
          <p:cNvSpPr txBox="1"/>
          <p:nvPr/>
        </p:nvSpPr>
        <p:spPr>
          <a:xfrm>
            <a:off x="3430998" y="3386390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11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CB683B-51CF-BC23-4B92-8CE8E9C631DF}"/>
              </a:ext>
            </a:extLst>
          </p:cNvPr>
          <p:cNvSpPr txBox="1"/>
          <p:nvPr/>
        </p:nvSpPr>
        <p:spPr>
          <a:xfrm>
            <a:off x="3430998" y="2952777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1525E8-C86B-2C1A-6E3F-52A80C623D9F}"/>
              </a:ext>
            </a:extLst>
          </p:cNvPr>
          <p:cNvSpPr txBox="1"/>
          <p:nvPr/>
        </p:nvSpPr>
        <p:spPr>
          <a:xfrm>
            <a:off x="538945" y="5957928"/>
            <a:ext cx="19431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CUDA Threads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C9009D-2C4D-8D53-1C3A-0AEC5DED9593}"/>
              </a:ext>
            </a:extLst>
          </p:cNvPr>
          <p:cNvSpPr txBox="1"/>
          <p:nvPr/>
        </p:nvSpPr>
        <p:spPr>
          <a:xfrm>
            <a:off x="3580480" y="3837541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graphicFrame>
        <p:nvGraphicFramePr>
          <p:cNvPr id="57" name="Table 57">
            <a:extLst>
              <a:ext uri="{FF2B5EF4-FFF2-40B4-BE49-F238E27FC236}">
                <a16:creationId xmlns:a16="http://schemas.microsoft.com/office/drawing/2014/main" id="{FCD35B2F-C544-A88A-6FA7-E2DC05FF8D47}"/>
              </a:ext>
            </a:extLst>
          </p:cNvPr>
          <p:cNvGraphicFramePr>
            <a:graphicFrameLocks noGrp="1"/>
          </p:cNvGraphicFramePr>
          <p:nvPr/>
        </p:nvGraphicFramePr>
        <p:xfrm>
          <a:off x="1268413" y="2272937"/>
          <a:ext cx="612960" cy="1483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12960">
                  <a:extLst>
                    <a:ext uri="{9D8B030D-6E8A-4147-A177-3AD203B41FA5}">
                      <a16:colId xmlns:a16="http://schemas.microsoft.com/office/drawing/2014/main" val="766965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28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90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559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511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206934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08B1A361-6B43-0D6B-4E2C-F2B791C5D9C9}"/>
              </a:ext>
            </a:extLst>
          </p:cNvPr>
          <p:cNvSpPr txBox="1"/>
          <p:nvPr/>
        </p:nvSpPr>
        <p:spPr>
          <a:xfrm rot="16200000">
            <a:off x="349450" y="2825185"/>
            <a:ext cx="1483566" cy="3790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Block 0</a:t>
            </a:r>
          </a:p>
        </p:txBody>
      </p:sp>
      <p:graphicFrame>
        <p:nvGraphicFramePr>
          <p:cNvPr id="60" name="Table 57">
            <a:extLst>
              <a:ext uri="{FF2B5EF4-FFF2-40B4-BE49-F238E27FC236}">
                <a16:creationId xmlns:a16="http://schemas.microsoft.com/office/drawing/2014/main" id="{893C4EFE-D421-75D7-0A25-062CA2CA479D}"/>
              </a:ext>
            </a:extLst>
          </p:cNvPr>
          <p:cNvGraphicFramePr>
            <a:graphicFrameLocks noGrp="1"/>
          </p:cNvGraphicFramePr>
          <p:nvPr/>
        </p:nvGraphicFramePr>
        <p:xfrm>
          <a:off x="1268412" y="4219250"/>
          <a:ext cx="612960" cy="1483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12960">
                  <a:extLst>
                    <a:ext uri="{9D8B030D-6E8A-4147-A177-3AD203B41FA5}">
                      <a16:colId xmlns:a16="http://schemas.microsoft.com/office/drawing/2014/main" val="766965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28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90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559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511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206934"/>
                  </a:ext>
                </a:extLst>
              </a:tr>
            </a:tbl>
          </a:graphicData>
        </a:graphic>
      </p:graphicFrame>
      <p:sp>
        <p:nvSpPr>
          <p:cNvPr id="61" name="TextBox 60">
            <a:extLst>
              <a:ext uri="{FF2B5EF4-FFF2-40B4-BE49-F238E27FC236}">
                <a16:creationId xmlns:a16="http://schemas.microsoft.com/office/drawing/2014/main" id="{50183E29-F315-BC7C-48B1-61B5B11677C4}"/>
              </a:ext>
            </a:extLst>
          </p:cNvPr>
          <p:cNvSpPr txBox="1"/>
          <p:nvPr/>
        </p:nvSpPr>
        <p:spPr>
          <a:xfrm rot="16200000">
            <a:off x="349449" y="4771498"/>
            <a:ext cx="1483566" cy="3790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Block 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0BEDBA7-4DD1-EDD9-3848-EABC76F237E2}"/>
              </a:ext>
            </a:extLst>
          </p:cNvPr>
          <p:cNvSpPr txBox="1"/>
          <p:nvPr/>
        </p:nvSpPr>
        <p:spPr>
          <a:xfrm>
            <a:off x="1221034" y="3681468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F1847862-EA3E-F4B1-6A6B-8325DA966BFB}"/>
              </a:ext>
            </a:extLst>
          </p:cNvPr>
          <p:cNvCxnSpPr/>
          <p:nvPr/>
        </p:nvCxnSpPr>
        <p:spPr>
          <a:xfrm>
            <a:off x="1893067" y="2466858"/>
            <a:ext cx="1538687" cy="703244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EC8EFE07-CEC1-E1F5-6AD7-E52EBDB1F67E}"/>
              </a:ext>
            </a:extLst>
          </p:cNvPr>
          <p:cNvCxnSpPr>
            <a:cxnSpLocks/>
          </p:cNvCxnSpPr>
          <p:nvPr/>
        </p:nvCxnSpPr>
        <p:spPr>
          <a:xfrm>
            <a:off x="1865525" y="2852447"/>
            <a:ext cx="1566229" cy="684883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D8722BA-48E6-762A-4547-4DE9D5D952BD}"/>
              </a:ext>
            </a:extLst>
          </p:cNvPr>
          <p:cNvSpPr txBox="1"/>
          <p:nvPr/>
        </p:nvSpPr>
        <p:spPr>
          <a:xfrm>
            <a:off x="4691346" y="4314938"/>
            <a:ext cx="2770742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err="1"/>
              <a:t>AtomicCAS</a:t>
            </a:r>
            <a:endParaRPr lang="en-US" err="1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AC941C0-94C8-E505-96AD-D3FCB0B3C62E}"/>
              </a:ext>
            </a:extLst>
          </p:cNvPr>
          <p:cNvSpPr txBox="1"/>
          <p:nvPr/>
        </p:nvSpPr>
        <p:spPr>
          <a:xfrm>
            <a:off x="1927949" y="2010578"/>
            <a:ext cx="1476261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Grid Stride Loop</a:t>
            </a:r>
          </a:p>
        </p:txBody>
      </p:sp>
    </p:spTree>
    <p:extLst>
      <p:ext uri="{BB962C8B-B14F-4D97-AF65-F5344CB8AC3E}">
        <p14:creationId xmlns:p14="http://schemas.microsoft.com/office/powerpoint/2010/main" val="3511061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869DE98E-AA65-6DD5-AD5E-A5EE5B0B85EB}"/>
              </a:ext>
            </a:extLst>
          </p:cNvPr>
          <p:cNvCxnSpPr>
            <a:cxnSpLocks/>
          </p:cNvCxnSpPr>
          <p:nvPr/>
        </p:nvCxnSpPr>
        <p:spPr>
          <a:xfrm>
            <a:off x="1865523" y="2852449"/>
            <a:ext cx="1566228" cy="2254785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E1433595-E2BA-CB83-95E6-99C360B4F0C0}"/>
              </a:ext>
            </a:extLst>
          </p:cNvPr>
          <p:cNvCxnSpPr>
            <a:cxnSpLocks/>
          </p:cNvCxnSpPr>
          <p:nvPr/>
        </p:nvCxnSpPr>
        <p:spPr>
          <a:xfrm>
            <a:off x="1893066" y="2466859"/>
            <a:ext cx="1538687" cy="2208882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B29C1DC8-CF28-92D1-2237-99B65E57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roxima Nova Rg"/>
              </a:rPr>
              <a:t>Hash Table (Open Addressing, Linear Probing)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7BC46C-04C8-A720-AB67-1A87BE07D89C}"/>
              </a:ext>
            </a:extLst>
          </p:cNvPr>
          <p:cNvSpPr txBox="1"/>
          <p:nvPr/>
        </p:nvSpPr>
        <p:spPr>
          <a:xfrm>
            <a:off x="2990199" y="5957929"/>
            <a:ext cx="19431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Key - Value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9069DF-5221-360D-5BA8-09C99EDB6FAE}"/>
              </a:ext>
            </a:extLst>
          </p:cNvPr>
          <p:cNvSpPr txBox="1"/>
          <p:nvPr/>
        </p:nvSpPr>
        <p:spPr>
          <a:xfrm>
            <a:off x="3958538" y="296031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871C58-E95E-201A-9C49-D909771B38EB}"/>
              </a:ext>
            </a:extLst>
          </p:cNvPr>
          <p:cNvSpPr txBox="1"/>
          <p:nvPr/>
        </p:nvSpPr>
        <p:spPr>
          <a:xfrm>
            <a:off x="7676730" y="1748456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4FCDEE-A569-4EE5-1490-B0C38B26A1B3}"/>
              </a:ext>
            </a:extLst>
          </p:cNvPr>
          <p:cNvSpPr txBox="1"/>
          <p:nvPr/>
        </p:nvSpPr>
        <p:spPr>
          <a:xfrm>
            <a:off x="6919430" y="5960283"/>
            <a:ext cx="231042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Hash 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E39CF-1FF1-9496-92AC-9105952B5BB2}"/>
              </a:ext>
            </a:extLst>
          </p:cNvPr>
          <p:cNvSpPr txBox="1"/>
          <p:nvPr/>
        </p:nvSpPr>
        <p:spPr>
          <a:xfrm>
            <a:off x="7676729" y="217994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8BDCE3-DC93-7B0E-DFAC-C242855E313F}"/>
              </a:ext>
            </a:extLst>
          </p:cNvPr>
          <p:cNvSpPr txBox="1"/>
          <p:nvPr/>
        </p:nvSpPr>
        <p:spPr>
          <a:xfrm>
            <a:off x="7676730" y="285014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963449-806D-7E94-9780-F5FA2BC6378F}"/>
              </a:ext>
            </a:extLst>
          </p:cNvPr>
          <p:cNvSpPr txBox="1"/>
          <p:nvPr/>
        </p:nvSpPr>
        <p:spPr>
          <a:xfrm>
            <a:off x="7676730" y="3281636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C063FE-B216-995D-F6F3-CE00229FA16B}"/>
              </a:ext>
            </a:extLst>
          </p:cNvPr>
          <p:cNvSpPr txBox="1"/>
          <p:nvPr/>
        </p:nvSpPr>
        <p:spPr>
          <a:xfrm>
            <a:off x="7676729" y="3713130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8FEC2D-0F20-1F8E-6BA9-1C7239A0B268}"/>
              </a:ext>
            </a:extLst>
          </p:cNvPr>
          <p:cNvSpPr txBox="1"/>
          <p:nvPr/>
        </p:nvSpPr>
        <p:spPr>
          <a:xfrm>
            <a:off x="7676730" y="414462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8D3442-7083-E7C8-8A43-EF76886D5C6F}"/>
              </a:ext>
            </a:extLst>
          </p:cNvPr>
          <p:cNvSpPr txBox="1"/>
          <p:nvPr/>
        </p:nvSpPr>
        <p:spPr>
          <a:xfrm>
            <a:off x="7676729" y="485153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2EDDE6-A541-219B-9D5F-61655C687A74}"/>
              </a:ext>
            </a:extLst>
          </p:cNvPr>
          <p:cNvSpPr txBox="1"/>
          <p:nvPr/>
        </p:nvSpPr>
        <p:spPr>
          <a:xfrm>
            <a:off x="7676728" y="528303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1F7A56-FAAB-AA8B-029E-0C222F11ADD6}"/>
              </a:ext>
            </a:extLst>
          </p:cNvPr>
          <p:cNvSpPr txBox="1"/>
          <p:nvPr/>
        </p:nvSpPr>
        <p:spPr>
          <a:xfrm>
            <a:off x="7574095" y="2423710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1BFA03-6111-0C42-B448-6087123A1AC7}"/>
              </a:ext>
            </a:extLst>
          </p:cNvPr>
          <p:cNvSpPr txBox="1"/>
          <p:nvPr/>
        </p:nvSpPr>
        <p:spPr>
          <a:xfrm>
            <a:off x="7574095" y="4406746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C0D15A-7F77-B93D-35FC-549578173231}"/>
              </a:ext>
            </a:extLst>
          </p:cNvPr>
          <p:cNvSpPr txBox="1"/>
          <p:nvPr/>
        </p:nvSpPr>
        <p:spPr>
          <a:xfrm>
            <a:off x="3958537" y="3391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23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EB75AB-2EA5-7924-38F9-8698843B6AD5}"/>
              </a:ext>
            </a:extLst>
          </p:cNvPr>
          <p:cNvSpPr txBox="1"/>
          <p:nvPr/>
        </p:nvSpPr>
        <p:spPr>
          <a:xfrm>
            <a:off x="3958538" y="447513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D665B5-72BC-F76E-CE16-D2B4730C06D1}"/>
              </a:ext>
            </a:extLst>
          </p:cNvPr>
          <p:cNvSpPr txBox="1"/>
          <p:nvPr/>
        </p:nvSpPr>
        <p:spPr>
          <a:xfrm>
            <a:off x="3958537" y="4915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32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CBC7959-8417-F0FA-48B8-A1EF4D508292}"/>
              </a:ext>
            </a:extLst>
          </p:cNvPr>
          <p:cNvCxnSpPr/>
          <p:nvPr/>
        </p:nvCxnSpPr>
        <p:spPr>
          <a:xfrm flipV="1">
            <a:off x="4488340" y="2377692"/>
            <a:ext cx="3191218" cy="82993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9212DA9B-F9D2-32E8-3C19-036E3307C31D}"/>
              </a:ext>
            </a:extLst>
          </p:cNvPr>
          <p:cNvCxnSpPr>
            <a:cxnSpLocks/>
          </p:cNvCxnSpPr>
          <p:nvPr/>
        </p:nvCxnSpPr>
        <p:spPr>
          <a:xfrm>
            <a:off x="4488340" y="4713265"/>
            <a:ext cx="3191218" cy="27175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D62B339-F911-3F58-A68B-EDF28660F42A}"/>
              </a:ext>
            </a:extLst>
          </p:cNvPr>
          <p:cNvCxnSpPr>
            <a:cxnSpLocks/>
          </p:cNvCxnSpPr>
          <p:nvPr/>
        </p:nvCxnSpPr>
        <p:spPr>
          <a:xfrm flipV="1">
            <a:off x="4488339" y="3488559"/>
            <a:ext cx="3191219" cy="8629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A032495-25FB-A3D8-3760-FEE626A39EDD}"/>
              </a:ext>
            </a:extLst>
          </p:cNvPr>
          <p:cNvCxnSpPr>
            <a:cxnSpLocks/>
          </p:cNvCxnSpPr>
          <p:nvPr/>
        </p:nvCxnSpPr>
        <p:spPr>
          <a:xfrm flipV="1">
            <a:off x="4488340" y="5076824"/>
            <a:ext cx="3191218" cy="58754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EFE727A-7090-54E7-A1C8-DBE29EA6D8BA}"/>
              </a:ext>
            </a:extLst>
          </p:cNvPr>
          <p:cNvSpPr txBox="1"/>
          <p:nvPr/>
        </p:nvSpPr>
        <p:spPr>
          <a:xfrm>
            <a:off x="10963426" y="2179948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843474-B79D-6A85-7D97-3DE143D4C215}"/>
              </a:ext>
            </a:extLst>
          </p:cNvPr>
          <p:cNvSpPr txBox="1"/>
          <p:nvPr/>
        </p:nvSpPr>
        <p:spPr>
          <a:xfrm>
            <a:off x="11495910" y="217994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621895-38FA-9C12-96C7-963DA13D73CF}"/>
              </a:ext>
            </a:extLst>
          </p:cNvPr>
          <p:cNvSpPr txBox="1"/>
          <p:nvPr/>
        </p:nvSpPr>
        <p:spPr>
          <a:xfrm>
            <a:off x="10954246" y="3244911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11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E56300-0FCA-B700-C7D2-2EA023428746}"/>
              </a:ext>
            </a:extLst>
          </p:cNvPr>
          <p:cNvSpPr txBox="1"/>
          <p:nvPr/>
        </p:nvSpPr>
        <p:spPr>
          <a:xfrm>
            <a:off x="11486729" y="324491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23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BE4479-D01B-487C-1F7E-28BB5E101F45}"/>
              </a:ext>
            </a:extLst>
          </p:cNvPr>
          <p:cNvSpPr txBox="1"/>
          <p:nvPr/>
        </p:nvSpPr>
        <p:spPr>
          <a:xfrm>
            <a:off x="10935885" y="4851538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1B1D86C-E4BA-3991-8F38-78745D13A72B}"/>
              </a:ext>
            </a:extLst>
          </p:cNvPr>
          <p:cNvSpPr txBox="1"/>
          <p:nvPr/>
        </p:nvSpPr>
        <p:spPr>
          <a:xfrm>
            <a:off x="11468368" y="485153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0709207-F372-AE2A-D0C4-F7AA7E6D5EC9}"/>
              </a:ext>
            </a:extLst>
          </p:cNvPr>
          <p:cNvSpPr txBox="1"/>
          <p:nvPr/>
        </p:nvSpPr>
        <p:spPr>
          <a:xfrm>
            <a:off x="10935884" y="528303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97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B0468C-BEF7-A27E-138A-A4399D6DB989}"/>
              </a:ext>
            </a:extLst>
          </p:cNvPr>
          <p:cNvSpPr txBox="1"/>
          <p:nvPr/>
        </p:nvSpPr>
        <p:spPr>
          <a:xfrm>
            <a:off x="11468367" y="5283033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73B898-2526-2AE4-998D-2CA5CB3C94D3}"/>
              </a:ext>
            </a:extLst>
          </p:cNvPr>
          <p:cNvSpPr txBox="1"/>
          <p:nvPr/>
        </p:nvSpPr>
        <p:spPr>
          <a:xfrm>
            <a:off x="9857261" y="5960282"/>
            <a:ext cx="275109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Key-Value Pair</a:t>
            </a:r>
            <a:endParaRPr lang="en-US" sz="200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16276C7-2279-509D-96E1-AB6A49E6E55B}"/>
              </a:ext>
            </a:extLst>
          </p:cNvPr>
          <p:cNvCxnSpPr/>
          <p:nvPr/>
        </p:nvCxnSpPr>
        <p:spPr>
          <a:xfrm>
            <a:off x="7939144" y="2371036"/>
            <a:ext cx="3025966" cy="55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F6FF57C-164F-1018-6C36-144F3C7E511A}"/>
              </a:ext>
            </a:extLst>
          </p:cNvPr>
          <p:cNvCxnSpPr>
            <a:cxnSpLocks/>
          </p:cNvCxnSpPr>
          <p:nvPr/>
        </p:nvCxnSpPr>
        <p:spPr>
          <a:xfrm flipV="1">
            <a:off x="7939143" y="3441505"/>
            <a:ext cx="2998424" cy="220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B7A3C7C-0B4F-C36A-5237-7B5F9C87006F}"/>
              </a:ext>
            </a:extLst>
          </p:cNvPr>
          <p:cNvCxnSpPr>
            <a:cxnSpLocks/>
          </p:cNvCxnSpPr>
          <p:nvPr/>
        </p:nvCxnSpPr>
        <p:spPr>
          <a:xfrm>
            <a:off x="7939144" y="5033446"/>
            <a:ext cx="2998424" cy="146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36FF001-4F1F-0B5D-9751-D2C157A5AB8B}"/>
              </a:ext>
            </a:extLst>
          </p:cNvPr>
          <p:cNvSpPr txBox="1"/>
          <p:nvPr/>
        </p:nvSpPr>
        <p:spPr>
          <a:xfrm>
            <a:off x="4691348" y="5223832"/>
            <a:ext cx="2770742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Collision -&gt; Linear probing</a:t>
            </a:r>
            <a:br>
              <a:rPr lang="en-US" sz="1400"/>
            </a:br>
            <a:r>
              <a:rPr lang="en-US" sz="1400"/>
              <a:t>(Position + 1) &amp; hash table size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98D88DE-539E-9645-D164-A3D1F9CB421F}"/>
              </a:ext>
            </a:extLst>
          </p:cNvPr>
          <p:cNvCxnSpPr>
            <a:cxnSpLocks/>
          </p:cNvCxnSpPr>
          <p:nvPr/>
        </p:nvCxnSpPr>
        <p:spPr>
          <a:xfrm>
            <a:off x="7939143" y="5474120"/>
            <a:ext cx="2998424" cy="14686"/>
          </a:xfrm>
          <a:prstGeom prst="straightConnector1">
            <a:avLst/>
          </a:prstGeom>
          <a:ln w="28575">
            <a:solidFill>
              <a:srgbClr val="0062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63D0CDE-7C98-59C4-6F47-705F6263C012}"/>
              </a:ext>
            </a:extLst>
          </p:cNvPr>
          <p:cNvSpPr txBox="1"/>
          <p:nvPr/>
        </p:nvSpPr>
        <p:spPr>
          <a:xfrm>
            <a:off x="4691347" y="2019759"/>
            <a:ext cx="2770742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Murmur 3 hashing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419767-6CA9-918A-2505-CE4140C27420}"/>
              </a:ext>
            </a:extLst>
          </p:cNvPr>
          <p:cNvSpPr txBox="1"/>
          <p:nvPr/>
        </p:nvSpPr>
        <p:spPr>
          <a:xfrm>
            <a:off x="3430998" y="4915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97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80564C-220D-C248-B835-835EA261E99E}"/>
              </a:ext>
            </a:extLst>
          </p:cNvPr>
          <p:cNvSpPr txBox="1"/>
          <p:nvPr/>
        </p:nvSpPr>
        <p:spPr>
          <a:xfrm>
            <a:off x="3430999" y="4471833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605469-1251-C602-07FE-28E6A71F7172}"/>
              </a:ext>
            </a:extLst>
          </p:cNvPr>
          <p:cNvSpPr txBox="1"/>
          <p:nvPr/>
        </p:nvSpPr>
        <p:spPr>
          <a:xfrm>
            <a:off x="3430998" y="3386390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11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CB683B-51CF-BC23-4B92-8CE8E9C631DF}"/>
              </a:ext>
            </a:extLst>
          </p:cNvPr>
          <p:cNvSpPr txBox="1"/>
          <p:nvPr/>
        </p:nvSpPr>
        <p:spPr>
          <a:xfrm>
            <a:off x="3430998" y="2952777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1525E8-C86B-2C1A-6E3F-52A80C623D9F}"/>
              </a:ext>
            </a:extLst>
          </p:cNvPr>
          <p:cNvSpPr txBox="1"/>
          <p:nvPr/>
        </p:nvSpPr>
        <p:spPr>
          <a:xfrm>
            <a:off x="538945" y="5957928"/>
            <a:ext cx="19431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/>
              <a:t>CUDA Threads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C9009D-2C4D-8D53-1C3A-0AEC5DED9593}"/>
              </a:ext>
            </a:extLst>
          </p:cNvPr>
          <p:cNvSpPr txBox="1"/>
          <p:nvPr/>
        </p:nvSpPr>
        <p:spPr>
          <a:xfrm>
            <a:off x="3580480" y="3837541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graphicFrame>
        <p:nvGraphicFramePr>
          <p:cNvPr id="57" name="Table 57">
            <a:extLst>
              <a:ext uri="{FF2B5EF4-FFF2-40B4-BE49-F238E27FC236}">
                <a16:creationId xmlns:a16="http://schemas.microsoft.com/office/drawing/2014/main" id="{FCD35B2F-C544-A88A-6FA7-E2DC05FF8D47}"/>
              </a:ext>
            </a:extLst>
          </p:cNvPr>
          <p:cNvGraphicFramePr>
            <a:graphicFrameLocks noGrp="1"/>
          </p:cNvGraphicFramePr>
          <p:nvPr/>
        </p:nvGraphicFramePr>
        <p:xfrm>
          <a:off x="1268413" y="2272937"/>
          <a:ext cx="612960" cy="1483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12960">
                  <a:extLst>
                    <a:ext uri="{9D8B030D-6E8A-4147-A177-3AD203B41FA5}">
                      <a16:colId xmlns:a16="http://schemas.microsoft.com/office/drawing/2014/main" val="766965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28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90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559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511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206934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08B1A361-6B43-0D6B-4E2C-F2B791C5D9C9}"/>
              </a:ext>
            </a:extLst>
          </p:cNvPr>
          <p:cNvSpPr txBox="1"/>
          <p:nvPr/>
        </p:nvSpPr>
        <p:spPr>
          <a:xfrm rot="16200000">
            <a:off x="349450" y="2825185"/>
            <a:ext cx="1483566" cy="3790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Block 0</a:t>
            </a:r>
          </a:p>
        </p:txBody>
      </p:sp>
      <p:graphicFrame>
        <p:nvGraphicFramePr>
          <p:cNvPr id="60" name="Table 57">
            <a:extLst>
              <a:ext uri="{FF2B5EF4-FFF2-40B4-BE49-F238E27FC236}">
                <a16:creationId xmlns:a16="http://schemas.microsoft.com/office/drawing/2014/main" id="{893C4EFE-D421-75D7-0A25-062CA2CA479D}"/>
              </a:ext>
            </a:extLst>
          </p:cNvPr>
          <p:cNvGraphicFramePr>
            <a:graphicFrameLocks noGrp="1"/>
          </p:cNvGraphicFramePr>
          <p:nvPr/>
        </p:nvGraphicFramePr>
        <p:xfrm>
          <a:off x="1268412" y="4219250"/>
          <a:ext cx="612960" cy="1483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12960">
                  <a:extLst>
                    <a:ext uri="{9D8B030D-6E8A-4147-A177-3AD203B41FA5}">
                      <a16:colId xmlns:a16="http://schemas.microsoft.com/office/drawing/2014/main" val="766965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28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90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559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511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206934"/>
                  </a:ext>
                </a:extLst>
              </a:tr>
            </a:tbl>
          </a:graphicData>
        </a:graphic>
      </p:graphicFrame>
      <p:sp>
        <p:nvSpPr>
          <p:cNvPr id="61" name="TextBox 60">
            <a:extLst>
              <a:ext uri="{FF2B5EF4-FFF2-40B4-BE49-F238E27FC236}">
                <a16:creationId xmlns:a16="http://schemas.microsoft.com/office/drawing/2014/main" id="{50183E29-F315-BC7C-48B1-61B5B11677C4}"/>
              </a:ext>
            </a:extLst>
          </p:cNvPr>
          <p:cNvSpPr txBox="1"/>
          <p:nvPr/>
        </p:nvSpPr>
        <p:spPr>
          <a:xfrm rot="16200000">
            <a:off x="349449" y="4771498"/>
            <a:ext cx="1483566" cy="3790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Block 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0BEDBA7-4DD1-EDD9-3848-EABC76F237E2}"/>
              </a:ext>
            </a:extLst>
          </p:cNvPr>
          <p:cNvSpPr txBox="1"/>
          <p:nvPr/>
        </p:nvSpPr>
        <p:spPr>
          <a:xfrm>
            <a:off x="1221034" y="3681468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F1847862-EA3E-F4B1-6A6B-8325DA966BFB}"/>
              </a:ext>
            </a:extLst>
          </p:cNvPr>
          <p:cNvCxnSpPr/>
          <p:nvPr/>
        </p:nvCxnSpPr>
        <p:spPr>
          <a:xfrm>
            <a:off x="1893067" y="2466858"/>
            <a:ext cx="1538687" cy="703244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EC8EFE07-CEC1-E1F5-6AD7-E52EBDB1F67E}"/>
              </a:ext>
            </a:extLst>
          </p:cNvPr>
          <p:cNvCxnSpPr>
            <a:cxnSpLocks/>
          </p:cNvCxnSpPr>
          <p:nvPr/>
        </p:nvCxnSpPr>
        <p:spPr>
          <a:xfrm>
            <a:off x="1865525" y="2852447"/>
            <a:ext cx="1566229" cy="684883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D8722BA-48E6-762A-4547-4DE9D5D952BD}"/>
              </a:ext>
            </a:extLst>
          </p:cNvPr>
          <p:cNvSpPr txBox="1"/>
          <p:nvPr/>
        </p:nvSpPr>
        <p:spPr>
          <a:xfrm>
            <a:off x="4691346" y="4314938"/>
            <a:ext cx="2770742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err="1"/>
              <a:t>AtomicCAS</a:t>
            </a:r>
            <a:endParaRPr lang="en-US" err="1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AC941C0-94C8-E505-96AD-D3FCB0B3C62E}"/>
              </a:ext>
            </a:extLst>
          </p:cNvPr>
          <p:cNvSpPr txBox="1"/>
          <p:nvPr/>
        </p:nvSpPr>
        <p:spPr>
          <a:xfrm>
            <a:off x="1927949" y="2010578"/>
            <a:ext cx="1476261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Grid Stride Loop</a:t>
            </a:r>
          </a:p>
        </p:txBody>
      </p:sp>
    </p:spTree>
    <p:extLst>
      <p:ext uri="{BB962C8B-B14F-4D97-AF65-F5344CB8AC3E}">
        <p14:creationId xmlns:p14="http://schemas.microsoft.com/office/powerpoint/2010/main" val="34211637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1DDBF-DEF0-B5B9-2685-AAA331749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F1880A-AA78-E0DB-8FA5-B1BF33B4B400}"/>
              </a:ext>
            </a:extLst>
          </p:cNvPr>
          <p:cNvSpPr/>
          <p:nvPr/>
        </p:nvSpPr>
        <p:spPr>
          <a:xfrm>
            <a:off x="7296050" y="1606350"/>
            <a:ext cx="4895950" cy="525164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DCF092F5-33B5-DD9B-F9D3-94240D8B6079}"/>
              </a:ext>
            </a:extLst>
          </p:cNvPr>
          <p:cNvCxnSpPr>
            <a:cxnSpLocks/>
          </p:cNvCxnSpPr>
          <p:nvPr/>
        </p:nvCxnSpPr>
        <p:spPr>
          <a:xfrm>
            <a:off x="1865523" y="2852449"/>
            <a:ext cx="1566228" cy="2254785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45AEE101-8E03-359D-8A61-BBB008866FE0}"/>
              </a:ext>
            </a:extLst>
          </p:cNvPr>
          <p:cNvCxnSpPr>
            <a:cxnSpLocks/>
          </p:cNvCxnSpPr>
          <p:nvPr/>
        </p:nvCxnSpPr>
        <p:spPr>
          <a:xfrm>
            <a:off x="1893066" y="2466859"/>
            <a:ext cx="1538687" cy="2208882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26FD0EEE-C1C1-FBCF-143E-5CBE63CF7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roxima Nova Rg"/>
              </a:rPr>
              <a:t>Hash Table (Open Addressing, Linear Probing)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C6FEF2-AF6E-8A25-B90F-6789BBA0A94B}"/>
              </a:ext>
            </a:extLst>
          </p:cNvPr>
          <p:cNvSpPr txBox="1"/>
          <p:nvPr/>
        </p:nvSpPr>
        <p:spPr>
          <a:xfrm>
            <a:off x="2990199" y="5957929"/>
            <a:ext cx="19431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Key - Value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19500A-5E60-618D-3C89-AB7158560AA7}"/>
              </a:ext>
            </a:extLst>
          </p:cNvPr>
          <p:cNvSpPr txBox="1"/>
          <p:nvPr/>
        </p:nvSpPr>
        <p:spPr>
          <a:xfrm>
            <a:off x="3958538" y="296031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50186E-8826-5540-1C54-AC9F9C70ABBF}"/>
              </a:ext>
            </a:extLst>
          </p:cNvPr>
          <p:cNvSpPr txBox="1"/>
          <p:nvPr/>
        </p:nvSpPr>
        <p:spPr>
          <a:xfrm>
            <a:off x="7676730" y="1748456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C8A1DD-F6EC-14EC-82EE-A5DDAE04CC96}"/>
              </a:ext>
            </a:extLst>
          </p:cNvPr>
          <p:cNvSpPr txBox="1"/>
          <p:nvPr/>
        </p:nvSpPr>
        <p:spPr>
          <a:xfrm>
            <a:off x="6919430" y="5960283"/>
            <a:ext cx="231042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Hash 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1E6AA1-38D7-3E30-28E0-F7BCD7F227E3}"/>
              </a:ext>
            </a:extLst>
          </p:cNvPr>
          <p:cNvSpPr txBox="1"/>
          <p:nvPr/>
        </p:nvSpPr>
        <p:spPr>
          <a:xfrm>
            <a:off x="7676729" y="217994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17E8B6-DC1E-1146-46A2-DD4050F1C298}"/>
              </a:ext>
            </a:extLst>
          </p:cNvPr>
          <p:cNvSpPr txBox="1"/>
          <p:nvPr/>
        </p:nvSpPr>
        <p:spPr>
          <a:xfrm>
            <a:off x="7676730" y="285014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3CAA81-D801-1A30-B6ED-98E96734CCA7}"/>
              </a:ext>
            </a:extLst>
          </p:cNvPr>
          <p:cNvSpPr txBox="1"/>
          <p:nvPr/>
        </p:nvSpPr>
        <p:spPr>
          <a:xfrm>
            <a:off x="7676730" y="3281636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0956E0-58F2-6C77-8B68-4E1708CB4141}"/>
              </a:ext>
            </a:extLst>
          </p:cNvPr>
          <p:cNvSpPr txBox="1"/>
          <p:nvPr/>
        </p:nvSpPr>
        <p:spPr>
          <a:xfrm>
            <a:off x="7676729" y="3713130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0BC11C-346D-B3D7-3FC2-25ECFA676880}"/>
              </a:ext>
            </a:extLst>
          </p:cNvPr>
          <p:cNvSpPr txBox="1"/>
          <p:nvPr/>
        </p:nvSpPr>
        <p:spPr>
          <a:xfrm>
            <a:off x="7676730" y="414462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2D661D-DB62-6C6B-FABD-7B5EA4E14FC0}"/>
              </a:ext>
            </a:extLst>
          </p:cNvPr>
          <p:cNvSpPr txBox="1"/>
          <p:nvPr/>
        </p:nvSpPr>
        <p:spPr>
          <a:xfrm>
            <a:off x="7676729" y="485153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F639E7-5716-4A8D-2BB3-0061AC0E513D}"/>
              </a:ext>
            </a:extLst>
          </p:cNvPr>
          <p:cNvSpPr txBox="1"/>
          <p:nvPr/>
        </p:nvSpPr>
        <p:spPr>
          <a:xfrm>
            <a:off x="7676728" y="528303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5E59F5-47EE-CD90-A8E8-9D3228452300}"/>
              </a:ext>
            </a:extLst>
          </p:cNvPr>
          <p:cNvSpPr txBox="1"/>
          <p:nvPr/>
        </p:nvSpPr>
        <p:spPr>
          <a:xfrm>
            <a:off x="7574095" y="2423710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8D5025-9FEA-7DD5-5D0F-29FA214073DE}"/>
              </a:ext>
            </a:extLst>
          </p:cNvPr>
          <p:cNvSpPr txBox="1"/>
          <p:nvPr/>
        </p:nvSpPr>
        <p:spPr>
          <a:xfrm>
            <a:off x="7574095" y="4406746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F530DE-4B18-68CF-494E-7DC1D8FB4928}"/>
              </a:ext>
            </a:extLst>
          </p:cNvPr>
          <p:cNvSpPr txBox="1"/>
          <p:nvPr/>
        </p:nvSpPr>
        <p:spPr>
          <a:xfrm>
            <a:off x="3958537" y="3391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23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65F01D-465A-8306-4B9F-B54218967AC5}"/>
              </a:ext>
            </a:extLst>
          </p:cNvPr>
          <p:cNvSpPr txBox="1"/>
          <p:nvPr/>
        </p:nvSpPr>
        <p:spPr>
          <a:xfrm>
            <a:off x="3958538" y="447513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4AFDB2-9DAE-8459-2F52-BFD26FDFD1FB}"/>
              </a:ext>
            </a:extLst>
          </p:cNvPr>
          <p:cNvSpPr txBox="1"/>
          <p:nvPr/>
        </p:nvSpPr>
        <p:spPr>
          <a:xfrm>
            <a:off x="3958537" y="4915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32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AB108559-B332-503C-DDDB-2363A18214D3}"/>
              </a:ext>
            </a:extLst>
          </p:cNvPr>
          <p:cNvCxnSpPr/>
          <p:nvPr/>
        </p:nvCxnSpPr>
        <p:spPr>
          <a:xfrm flipV="1">
            <a:off x="4488340" y="2377692"/>
            <a:ext cx="3191218" cy="82993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7F59F7A1-CCF6-8F89-B178-25CBDA51D2B5}"/>
              </a:ext>
            </a:extLst>
          </p:cNvPr>
          <p:cNvCxnSpPr>
            <a:cxnSpLocks/>
          </p:cNvCxnSpPr>
          <p:nvPr/>
        </p:nvCxnSpPr>
        <p:spPr>
          <a:xfrm>
            <a:off x="4488340" y="4713265"/>
            <a:ext cx="3191218" cy="27175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CDC84C97-7C11-D073-165B-049CD686378B}"/>
              </a:ext>
            </a:extLst>
          </p:cNvPr>
          <p:cNvCxnSpPr>
            <a:cxnSpLocks/>
          </p:cNvCxnSpPr>
          <p:nvPr/>
        </p:nvCxnSpPr>
        <p:spPr>
          <a:xfrm flipV="1">
            <a:off x="4488339" y="3488559"/>
            <a:ext cx="3191219" cy="8629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FD7F17E2-6A20-EDCC-E214-5023A9AF8660}"/>
              </a:ext>
            </a:extLst>
          </p:cNvPr>
          <p:cNvCxnSpPr>
            <a:cxnSpLocks/>
          </p:cNvCxnSpPr>
          <p:nvPr/>
        </p:nvCxnSpPr>
        <p:spPr>
          <a:xfrm flipV="1">
            <a:off x="4488340" y="5076824"/>
            <a:ext cx="3191218" cy="58754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63FA13B-8A72-0CBE-0EEA-5DBA0F0D23AA}"/>
              </a:ext>
            </a:extLst>
          </p:cNvPr>
          <p:cNvSpPr txBox="1"/>
          <p:nvPr/>
        </p:nvSpPr>
        <p:spPr>
          <a:xfrm>
            <a:off x="10963426" y="2179948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0A7CCC9-534C-F349-381F-C417BE636C3A}"/>
              </a:ext>
            </a:extLst>
          </p:cNvPr>
          <p:cNvSpPr txBox="1"/>
          <p:nvPr/>
        </p:nvSpPr>
        <p:spPr>
          <a:xfrm>
            <a:off x="11495910" y="217994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7B2A54-2340-7A6F-938D-FCDDE062897D}"/>
              </a:ext>
            </a:extLst>
          </p:cNvPr>
          <p:cNvSpPr txBox="1"/>
          <p:nvPr/>
        </p:nvSpPr>
        <p:spPr>
          <a:xfrm>
            <a:off x="10954246" y="3244911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11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3FBFCC0-AF6A-F3C1-3022-45A73709B139}"/>
              </a:ext>
            </a:extLst>
          </p:cNvPr>
          <p:cNvSpPr txBox="1"/>
          <p:nvPr/>
        </p:nvSpPr>
        <p:spPr>
          <a:xfrm>
            <a:off x="11486729" y="324491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23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8E1682-A742-2401-25D7-4586EB89542F}"/>
              </a:ext>
            </a:extLst>
          </p:cNvPr>
          <p:cNvSpPr txBox="1"/>
          <p:nvPr/>
        </p:nvSpPr>
        <p:spPr>
          <a:xfrm>
            <a:off x="10935885" y="4851538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498F07-9D8A-2C39-9F03-5123A64D98E3}"/>
              </a:ext>
            </a:extLst>
          </p:cNvPr>
          <p:cNvSpPr txBox="1"/>
          <p:nvPr/>
        </p:nvSpPr>
        <p:spPr>
          <a:xfrm>
            <a:off x="11468368" y="4851539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610172-4060-D5C0-C2A1-515BF99B51DE}"/>
              </a:ext>
            </a:extLst>
          </p:cNvPr>
          <p:cNvSpPr txBox="1"/>
          <p:nvPr/>
        </p:nvSpPr>
        <p:spPr>
          <a:xfrm>
            <a:off x="10935884" y="528303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97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F0F2B2-1AB9-C881-1B42-DCE56C6F5ACA}"/>
              </a:ext>
            </a:extLst>
          </p:cNvPr>
          <p:cNvSpPr txBox="1"/>
          <p:nvPr/>
        </p:nvSpPr>
        <p:spPr>
          <a:xfrm>
            <a:off x="11468367" y="5283033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FC3011-8AF6-F2D9-2944-FD3F8644EF8C}"/>
              </a:ext>
            </a:extLst>
          </p:cNvPr>
          <p:cNvSpPr txBox="1"/>
          <p:nvPr/>
        </p:nvSpPr>
        <p:spPr>
          <a:xfrm>
            <a:off x="9857261" y="5960282"/>
            <a:ext cx="275109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Key-Value Pair</a:t>
            </a:r>
            <a:endParaRPr lang="en-US" sz="200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3596A5F-BABA-38A4-D3BD-DB990C611E36}"/>
              </a:ext>
            </a:extLst>
          </p:cNvPr>
          <p:cNvCxnSpPr/>
          <p:nvPr/>
        </p:nvCxnSpPr>
        <p:spPr>
          <a:xfrm>
            <a:off x="7939144" y="2371036"/>
            <a:ext cx="3025966" cy="55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E4763C4-15E4-6DE3-C82F-6E1771C38E55}"/>
              </a:ext>
            </a:extLst>
          </p:cNvPr>
          <p:cNvCxnSpPr>
            <a:cxnSpLocks/>
          </p:cNvCxnSpPr>
          <p:nvPr/>
        </p:nvCxnSpPr>
        <p:spPr>
          <a:xfrm flipV="1">
            <a:off x="7939143" y="3441505"/>
            <a:ext cx="2998424" cy="220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8E70196-01E5-E548-79C1-01FE362E4249}"/>
              </a:ext>
            </a:extLst>
          </p:cNvPr>
          <p:cNvCxnSpPr>
            <a:cxnSpLocks/>
          </p:cNvCxnSpPr>
          <p:nvPr/>
        </p:nvCxnSpPr>
        <p:spPr>
          <a:xfrm>
            <a:off x="7939144" y="5033446"/>
            <a:ext cx="2998424" cy="146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A6C3189-76F9-8E3D-9148-0D52F39B58E5}"/>
              </a:ext>
            </a:extLst>
          </p:cNvPr>
          <p:cNvSpPr txBox="1"/>
          <p:nvPr/>
        </p:nvSpPr>
        <p:spPr>
          <a:xfrm>
            <a:off x="4691348" y="5223832"/>
            <a:ext cx="2770742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Collision -&gt; Linear probing</a:t>
            </a:r>
            <a:br>
              <a:rPr lang="en-US" sz="1400"/>
            </a:br>
            <a:r>
              <a:rPr lang="en-US" sz="1400"/>
              <a:t>(Position + 1) &amp; hash table size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0AA5E8E-F528-9FCA-0303-CBBD6D26A6F6}"/>
              </a:ext>
            </a:extLst>
          </p:cNvPr>
          <p:cNvCxnSpPr>
            <a:cxnSpLocks/>
          </p:cNvCxnSpPr>
          <p:nvPr/>
        </p:nvCxnSpPr>
        <p:spPr>
          <a:xfrm>
            <a:off x="7939143" y="5474120"/>
            <a:ext cx="2998424" cy="14686"/>
          </a:xfrm>
          <a:prstGeom prst="straightConnector1">
            <a:avLst/>
          </a:prstGeom>
          <a:ln w="28575">
            <a:solidFill>
              <a:srgbClr val="0062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ADA0308-D56D-371E-7BA6-6B36B11A9F36}"/>
              </a:ext>
            </a:extLst>
          </p:cNvPr>
          <p:cNvSpPr txBox="1"/>
          <p:nvPr/>
        </p:nvSpPr>
        <p:spPr>
          <a:xfrm>
            <a:off x="4691347" y="2019759"/>
            <a:ext cx="2770742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Murmur 3 hashing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1A1F91-0391-0224-12DE-74EACAFFCB12}"/>
              </a:ext>
            </a:extLst>
          </p:cNvPr>
          <p:cNvSpPr txBox="1"/>
          <p:nvPr/>
        </p:nvSpPr>
        <p:spPr>
          <a:xfrm>
            <a:off x="3430998" y="4915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97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BBA117-B430-ECF2-BBE1-8CEFC1A5B088}"/>
              </a:ext>
            </a:extLst>
          </p:cNvPr>
          <p:cNvSpPr txBox="1"/>
          <p:nvPr/>
        </p:nvSpPr>
        <p:spPr>
          <a:xfrm>
            <a:off x="3430999" y="4471833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7FEE9B-6CB9-5BC1-5589-DC72424BDFB0}"/>
              </a:ext>
            </a:extLst>
          </p:cNvPr>
          <p:cNvSpPr txBox="1"/>
          <p:nvPr/>
        </p:nvSpPr>
        <p:spPr>
          <a:xfrm>
            <a:off x="3430998" y="3386390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11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2C087-C16E-195C-377D-A2EA39850AC0}"/>
              </a:ext>
            </a:extLst>
          </p:cNvPr>
          <p:cNvSpPr txBox="1"/>
          <p:nvPr/>
        </p:nvSpPr>
        <p:spPr>
          <a:xfrm>
            <a:off x="3430998" y="2952777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E0EB0C-82C1-D58E-C476-521220598C44}"/>
              </a:ext>
            </a:extLst>
          </p:cNvPr>
          <p:cNvSpPr txBox="1"/>
          <p:nvPr/>
        </p:nvSpPr>
        <p:spPr>
          <a:xfrm>
            <a:off x="538945" y="5957928"/>
            <a:ext cx="19431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/>
              <a:t>CUDA Threads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15206A-D02C-D16A-44A5-B536CC072329}"/>
              </a:ext>
            </a:extLst>
          </p:cNvPr>
          <p:cNvSpPr txBox="1"/>
          <p:nvPr/>
        </p:nvSpPr>
        <p:spPr>
          <a:xfrm>
            <a:off x="3580480" y="3837541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graphicFrame>
        <p:nvGraphicFramePr>
          <p:cNvPr id="57" name="Table 57">
            <a:extLst>
              <a:ext uri="{FF2B5EF4-FFF2-40B4-BE49-F238E27FC236}">
                <a16:creationId xmlns:a16="http://schemas.microsoft.com/office/drawing/2014/main" id="{A5C34C36-977E-564B-67CC-BE0FB80E843A}"/>
              </a:ext>
            </a:extLst>
          </p:cNvPr>
          <p:cNvGraphicFramePr>
            <a:graphicFrameLocks noGrp="1"/>
          </p:cNvGraphicFramePr>
          <p:nvPr/>
        </p:nvGraphicFramePr>
        <p:xfrm>
          <a:off x="1268413" y="2272937"/>
          <a:ext cx="612960" cy="1483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12960">
                  <a:extLst>
                    <a:ext uri="{9D8B030D-6E8A-4147-A177-3AD203B41FA5}">
                      <a16:colId xmlns:a16="http://schemas.microsoft.com/office/drawing/2014/main" val="766965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28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90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559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511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206934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AA099D7-2988-E4F0-0FC3-9EAAAA6D35D7}"/>
              </a:ext>
            </a:extLst>
          </p:cNvPr>
          <p:cNvSpPr txBox="1"/>
          <p:nvPr/>
        </p:nvSpPr>
        <p:spPr>
          <a:xfrm rot="16200000">
            <a:off x="349450" y="2825185"/>
            <a:ext cx="1483566" cy="3790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Block 0</a:t>
            </a:r>
          </a:p>
        </p:txBody>
      </p:sp>
      <p:graphicFrame>
        <p:nvGraphicFramePr>
          <p:cNvPr id="60" name="Table 57">
            <a:extLst>
              <a:ext uri="{FF2B5EF4-FFF2-40B4-BE49-F238E27FC236}">
                <a16:creationId xmlns:a16="http://schemas.microsoft.com/office/drawing/2014/main" id="{90F92CA6-B03C-6239-4BD9-544D49FB06B4}"/>
              </a:ext>
            </a:extLst>
          </p:cNvPr>
          <p:cNvGraphicFramePr>
            <a:graphicFrameLocks noGrp="1"/>
          </p:cNvGraphicFramePr>
          <p:nvPr/>
        </p:nvGraphicFramePr>
        <p:xfrm>
          <a:off x="1268412" y="4219250"/>
          <a:ext cx="612960" cy="1483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12960">
                  <a:extLst>
                    <a:ext uri="{9D8B030D-6E8A-4147-A177-3AD203B41FA5}">
                      <a16:colId xmlns:a16="http://schemas.microsoft.com/office/drawing/2014/main" val="766965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28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90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559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511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206934"/>
                  </a:ext>
                </a:extLst>
              </a:tr>
            </a:tbl>
          </a:graphicData>
        </a:graphic>
      </p:graphicFrame>
      <p:sp>
        <p:nvSpPr>
          <p:cNvPr id="61" name="TextBox 60">
            <a:extLst>
              <a:ext uri="{FF2B5EF4-FFF2-40B4-BE49-F238E27FC236}">
                <a16:creationId xmlns:a16="http://schemas.microsoft.com/office/drawing/2014/main" id="{92DF4A16-BBC3-1772-5018-4C112FC98538}"/>
              </a:ext>
            </a:extLst>
          </p:cNvPr>
          <p:cNvSpPr txBox="1"/>
          <p:nvPr/>
        </p:nvSpPr>
        <p:spPr>
          <a:xfrm rot="16200000">
            <a:off x="349449" y="4771498"/>
            <a:ext cx="1483566" cy="3790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Block 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392513B-ABB0-8DEA-8549-1C05A819DC71}"/>
              </a:ext>
            </a:extLst>
          </p:cNvPr>
          <p:cNvSpPr txBox="1"/>
          <p:nvPr/>
        </p:nvSpPr>
        <p:spPr>
          <a:xfrm>
            <a:off x="1221034" y="3681468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4EFF1770-7FE7-8D49-8929-5BA5DF011CA6}"/>
              </a:ext>
            </a:extLst>
          </p:cNvPr>
          <p:cNvCxnSpPr/>
          <p:nvPr/>
        </p:nvCxnSpPr>
        <p:spPr>
          <a:xfrm>
            <a:off x="1893067" y="2466858"/>
            <a:ext cx="1538687" cy="703244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3DC191B0-513E-F1FE-7F15-66AA5FA94234}"/>
              </a:ext>
            </a:extLst>
          </p:cNvPr>
          <p:cNvCxnSpPr>
            <a:cxnSpLocks/>
          </p:cNvCxnSpPr>
          <p:nvPr/>
        </p:nvCxnSpPr>
        <p:spPr>
          <a:xfrm>
            <a:off x="1865525" y="2852447"/>
            <a:ext cx="1566229" cy="684883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B333FB0-3B2F-7AC2-BFB3-667ED2FB6449}"/>
              </a:ext>
            </a:extLst>
          </p:cNvPr>
          <p:cNvSpPr txBox="1"/>
          <p:nvPr/>
        </p:nvSpPr>
        <p:spPr>
          <a:xfrm>
            <a:off x="4691346" y="4314938"/>
            <a:ext cx="2770742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err="1"/>
              <a:t>AtomicCAS</a:t>
            </a:r>
            <a:endParaRPr lang="en-US" err="1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E954CC4-D6E3-1F01-F29B-5A4D3EF05FFA}"/>
              </a:ext>
            </a:extLst>
          </p:cNvPr>
          <p:cNvSpPr txBox="1"/>
          <p:nvPr/>
        </p:nvSpPr>
        <p:spPr>
          <a:xfrm>
            <a:off x="1927949" y="2010578"/>
            <a:ext cx="1476261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Grid Stride Loop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28EA603-32D9-8546-15AC-F4F630EDC3D3}"/>
              </a:ext>
            </a:extLst>
          </p:cNvPr>
          <p:cNvSpPr/>
          <p:nvPr/>
        </p:nvSpPr>
        <p:spPr>
          <a:xfrm>
            <a:off x="7816607" y="934398"/>
            <a:ext cx="4206842" cy="6189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Stores key-value pairs in sparse space</a:t>
            </a:r>
          </a:p>
          <a:p>
            <a:pPr algn="ctr"/>
            <a:r>
              <a:rPr lang="en-US" dirty="0"/>
              <a:t>Uses extra memory</a:t>
            </a:r>
          </a:p>
        </p:txBody>
      </p:sp>
    </p:spTree>
    <p:extLst>
      <p:ext uri="{BB962C8B-B14F-4D97-AF65-F5344CB8AC3E}">
        <p14:creationId xmlns:p14="http://schemas.microsoft.com/office/powerpoint/2010/main" val="383763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40463-1EBA-3855-C02F-9898B33DE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improve this?</a:t>
            </a:r>
          </a:p>
        </p:txBody>
      </p:sp>
    </p:spTree>
    <p:extLst>
      <p:ext uri="{BB962C8B-B14F-4D97-AF65-F5344CB8AC3E}">
        <p14:creationId xmlns:p14="http://schemas.microsoft.com/office/powerpoint/2010/main" val="856270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9C1DC8-CF28-92D1-2237-99B65E57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xima Nova Rg"/>
              </a:rPr>
              <a:t>Recap to Relational Data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6B64E2-B05D-0728-B096-D1A765219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4683406" cy="4490708"/>
          </a:xfrm>
        </p:spPr>
        <p:txBody>
          <a:bodyPr vert="horz" lIns="0" tIns="0" rIns="0" bIns="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Proxima Nova Rg"/>
              </a:rPr>
              <a:t>Relation:</a:t>
            </a:r>
            <a:r>
              <a:rPr lang="en-US" dirty="0">
                <a:latin typeface="Proxima Nova Rg"/>
              </a:rPr>
              <a:t> 2-dimensional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Proxima Nova Rg"/>
              </a:rPr>
              <a:t>Attribute:</a:t>
            </a:r>
            <a:r>
              <a:rPr lang="en-US" dirty="0">
                <a:latin typeface="Proxima Nova Rg"/>
              </a:rPr>
              <a:t> Represents characteristics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Proxima Nova Rg"/>
              </a:rPr>
              <a:t>Row:</a:t>
            </a:r>
            <a:r>
              <a:rPr lang="en-US" dirty="0">
                <a:latin typeface="Proxima Nova Rg"/>
              </a:rPr>
              <a:t> Represents unique record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Proxima Nova Rg"/>
              </a:rPr>
              <a:t>Join (⨝):</a:t>
            </a:r>
            <a:r>
              <a:rPr lang="en-US" dirty="0">
                <a:latin typeface="Proxima Nova Rg"/>
              </a:rPr>
              <a:t> Combines data from relations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Proxima Nova Rg"/>
              </a:rPr>
              <a:t>Projection (</a:t>
            </a:r>
            <a:r>
              <a:rPr lang="el-GR" dirty="0">
                <a:solidFill>
                  <a:srgbClr val="FF0000"/>
                </a:solidFill>
                <a:latin typeface="Proxima Nova Rg"/>
              </a:rPr>
              <a:t>Π</a:t>
            </a:r>
            <a:r>
              <a:rPr lang="en-US" dirty="0">
                <a:solidFill>
                  <a:srgbClr val="FF0000"/>
                </a:solidFill>
                <a:latin typeface="Proxima Nova Rg"/>
              </a:rPr>
              <a:t>): </a:t>
            </a:r>
            <a:r>
              <a:rPr lang="en-US" dirty="0">
                <a:latin typeface="Proxima Nova Rg"/>
              </a:rPr>
              <a:t>Select specific columns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F66E31-D1E5-F222-DDBB-56EDA61B5691}"/>
              </a:ext>
            </a:extLst>
          </p:cNvPr>
          <p:cNvSpPr txBox="1"/>
          <p:nvPr/>
        </p:nvSpPr>
        <p:spPr>
          <a:xfrm>
            <a:off x="630610" y="6522401"/>
            <a:ext cx="1083899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n-US" sz="800" dirty="0">
                <a:latin typeface="Calibri"/>
                <a:ea typeface="Calibri"/>
                <a:cs typeface="Calibri"/>
              </a:rPr>
              <a:t>Sidharth Kumar and Thomas </a:t>
            </a:r>
            <a:r>
              <a:rPr lang="en-US" sz="800" dirty="0" err="1">
                <a:latin typeface="Calibri"/>
                <a:ea typeface="Calibri"/>
                <a:cs typeface="Calibri"/>
              </a:rPr>
              <a:t>Gilray</a:t>
            </a:r>
            <a:r>
              <a:rPr lang="en-US" sz="800" dirty="0">
                <a:latin typeface="Calibri"/>
                <a:ea typeface="Calibri"/>
                <a:cs typeface="Calibri"/>
              </a:rPr>
              <a:t>. Distributed relational algebra at scale. In International Conference on High Performance Computing, Data, and Analytics (</a:t>
            </a:r>
            <a:r>
              <a:rPr lang="en-US" sz="800" dirty="0" err="1">
                <a:latin typeface="Calibri"/>
                <a:ea typeface="Calibri"/>
                <a:cs typeface="Calibri"/>
              </a:rPr>
              <a:t>HiPC</a:t>
            </a:r>
            <a:r>
              <a:rPr lang="en-US" sz="800" dirty="0">
                <a:latin typeface="Calibri"/>
                <a:ea typeface="Calibri"/>
                <a:cs typeface="Calibri"/>
              </a:rPr>
              <a:t>). IEEE, 2019.</a:t>
            </a:r>
          </a:p>
          <a:p>
            <a:pPr marL="171450" indent="-171450">
              <a:buFont typeface="Arial"/>
              <a:buChar char="•"/>
            </a:pPr>
            <a:r>
              <a:rPr lang="en-US" sz="800" dirty="0">
                <a:latin typeface="Calibri"/>
                <a:ea typeface="Calibri"/>
                <a:cs typeface="Calibri"/>
              </a:rPr>
              <a:t>Sidharth Kumar and Thomas </a:t>
            </a:r>
            <a:r>
              <a:rPr lang="en-US" sz="800" dirty="0" err="1">
                <a:latin typeface="Calibri"/>
                <a:ea typeface="Calibri"/>
                <a:cs typeface="Calibri"/>
              </a:rPr>
              <a:t>Gilray</a:t>
            </a:r>
            <a:r>
              <a:rPr lang="en-US" sz="800" dirty="0">
                <a:latin typeface="Calibri"/>
                <a:ea typeface="Calibri"/>
                <a:cs typeface="Calibri"/>
              </a:rPr>
              <a:t>. Load-balancing parallel relational algebra. In International Conference on High Performance Computing, pages 288–308. Springer, 2020.</a:t>
            </a:r>
            <a:endParaRPr lang="en-US" dirty="0">
              <a:latin typeface="Calibri"/>
              <a:ea typeface="Calibri"/>
              <a:cs typeface="Calibri"/>
            </a:endParaRPr>
          </a:p>
        </p:txBody>
      </p:sp>
      <p:graphicFrame>
        <p:nvGraphicFramePr>
          <p:cNvPr id="8" name="Table 15">
            <a:extLst>
              <a:ext uri="{FF2B5EF4-FFF2-40B4-BE49-F238E27FC236}">
                <a16:creationId xmlns:a16="http://schemas.microsoft.com/office/drawing/2014/main" id="{4C11BDBB-A61E-A45D-E7A5-71A55726BC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72970"/>
              </p:ext>
            </p:extLst>
          </p:nvPr>
        </p:nvGraphicFramePr>
        <p:xfrm>
          <a:off x="5642396" y="1607778"/>
          <a:ext cx="5418232" cy="1703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310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931030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2464892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</a:tblGrid>
              <a:tr h="567770">
                <a:tc>
                  <a:txBody>
                    <a:bodyPr/>
                    <a:lstStyle/>
                    <a:p>
                      <a:r>
                        <a:rPr lang="en-US" err="1"/>
                        <a:t>UserID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UserName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UserEmail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567770">
                <a:tc>
                  <a:txBody>
                    <a:bodyPr/>
                    <a:lstStyle/>
                    <a:p>
                      <a:r>
                        <a:rPr lang="en-US"/>
                        <a:t>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alice</a:t>
                      </a:r>
                      <a:r>
                        <a:rPr lang="en-US" dirty="0"/>
                        <a:t>@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dirty="0"/>
                        <a:t>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567770">
                <a:tc>
                  <a:txBody>
                    <a:bodyPr/>
                    <a:lstStyle/>
                    <a:p>
                      <a:r>
                        <a:rPr lang="en-US"/>
                        <a:t>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Bob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bob@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dirty="0"/>
                        <a:t>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</a:tbl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E35DA58-A717-B1B1-E478-C08534BBE754}"/>
              </a:ext>
            </a:extLst>
          </p:cNvPr>
          <p:cNvSpPr>
            <a:spLocks/>
          </p:cNvSpPr>
          <p:nvPr/>
        </p:nvSpPr>
        <p:spPr>
          <a:xfrm>
            <a:off x="5638060" y="1508661"/>
            <a:ext cx="1017527" cy="183109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F6DB89B-BC07-D3CD-84A3-A51B12E5C1D6}"/>
              </a:ext>
            </a:extLst>
          </p:cNvPr>
          <p:cNvSpPr>
            <a:spLocks/>
          </p:cNvSpPr>
          <p:nvPr/>
        </p:nvSpPr>
        <p:spPr>
          <a:xfrm>
            <a:off x="5489098" y="2161805"/>
            <a:ext cx="5708918" cy="60501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7BC46C-04C8-A720-AB67-1A87BE07D89C}"/>
              </a:ext>
            </a:extLst>
          </p:cNvPr>
          <p:cNvSpPr txBox="1">
            <a:spLocks/>
          </p:cNvSpPr>
          <p:nvPr/>
        </p:nvSpPr>
        <p:spPr>
          <a:xfrm>
            <a:off x="5648374" y="1218185"/>
            <a:ext cx="539129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Relation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F40C65-F062-73F0-29AC-DB0F65B7ED6E}"/>
              </a:ext>
            </a:extLst>
          </p:cNvPr>
          <p:cNvSpPr txBox="1"/>
          <p:nvPr/>
        </p:nvSpPr>
        <p:spPr>
          <a:xfrm>
            <a:off x="5075441" y="3292199"/>
            <a:ext cx="214849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Attribute</a:t>
            </a:r>
            <a:br>
              <a:rPr lang="en-US" sz="2000" b="1" dirty="0">
                <a:solidFill>
                  <a:srgbClr val="FF0000"/>
                </a:solidFill>
              </a:rPr>
            </a:br>
            <a:r>
              <a:rPr lang="en-US" sz="2000" b="1" dirty="0">
                <a:solidFill>
                  <a:srgbClr val="FF0000"/>
                </a:solidFill>
              </a:rPr>
              <a:t>(Column)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B613B1-F435-AC99-3A44-5A9B63F0C90C}"/>
              </a:ext>
            </a:extLst>
          </p:cNvPr>
          <p:cNvSpPr txBox="1"/>
          <p:nvPr/>
        </p:nvSpPr>
        <p:spPr>
          <a:xfrm>
            <a:off x="11187633" y="2106230"/>
            <a:ext cx="93536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Tuple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</a:rPr>
              <a:t>(Row)</a:t>
            </a:r>
          </a:p>
        </p:txBody>
      </p:sp>
    </p:spTree>
    <p:extLst>
      <p:ext uri="{BB962C8B-B14F-4D97-AF65-F5344CB8AC3E}">
        <p14:creationId xmlns:p14="http://schemas.microsoft.com/office/powerpoint/2010/main" val="76472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CB7DC-39A7-C51D-7149-A3489F9B8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6BEF34DC-9917-9749-59DD-020CDBEB51AF}"/>
              </a:ext>
            </a:extLst>
          </p:cNvPr>
          <p:cNvSpPr/>
          <p:nvPr/>
        </p:nvSpPr>
        <p:spPr>
          <a:xfrm>
            <a:off x="6842334" y="1606350"/>
            <a:ext cx="2621160" cy="525164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61B8323-8646-31F2-193B-AE066964F3E9}"/>
              </a:ext>
            </a:extLst>
          </p:cNvPr>
          <p:cNvSpPr/>
          <p:nvPr/>
        </p:nvSpPr>
        <p:spPr>
          <a:xfrm>
            <a:off x="10024557" y="1607185"/>
            <a:ext cx="2167443" cy="525081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69FA3EC3-9E5C-726C-9B5E-5A06E172AD1C}"/>
              </a:ext>
            </a:extLst>
          </p:cNvPr>
          <p:cNvCxnSpPr>
            <a:cxnSpLocks/>
          </p:cNvCxnSpPr>
          <p:nvPr/>
        </p:nvCxnSpPr>
        <p:spPr>
          <a:xfrm>
            <a:off x="1865523" y="2852449"/>
            <a:ext cx="1566228" cy="2254785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43F91D21-1CFC-46DA-EE34-6D6C12DB69E9}"/>
              </a:ext>
            </a:extLst>
          </p:cNvPr>
          <p:cNvCxnSpPr>
            <a:cxnSpLocks/>
          </p:cNvCxnSpPr>
          <p:nvPr/>
        </p:nvCxnSpPr>
        <p:spPr>
          <a:xfrm>
            <a:off x="1893066" y="2466859"/>
            <a:ext cx="1538687" cy="2208882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B79A62C2-0CA7-8CCA-DB19-686ABCDA9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xima Nova Rg"/>
              </a:rPr>
              <a:t>Hash Indexed Sorted Array (HISA)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EA1A75-FCA7-7D48-C478-6D0DCB2093DD}"/>
              </a:ext>
            </a:extLst>
          </p:cNvPr>
          <p:cNvSpPr txBox="1"/>
          <p:nvPr/>
        </p:nvSpPr>
        <p:spPr>
          <a:xfrm>
            <a:off x="2990199" y="5957929"/>
            <a:ext cx="19431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Key - Value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02DF3A-33A7-9813-9E69-6CB24BB4DAE7}"/>
              </a:ext>
            </a:extLst>
          </p:cNvPr>
          <p:cNvSpPr txBox="1"/>
          <p:nvPr/>
        </p:nvSpPr>
        <p:spPr>
          <a:xfrm>
            <a:off x="3958538" y="296031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B6C8D3-A7A4-2876-4EC4-8D209E7FD6D4}"/>
              </a:ext>
            </a:extLst>
          </p:cNvPr>
          <p:cNvSpPr txBox="1"/>
          <p:nvPr/>
        </p:nvSpPr>
        <p:spPr>
          <a:xfrm>
            <a:off x="7676730" y="1748456"/>
            <a:ext cx="61295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8046DF-68D2-608C-9982-D1ED9D0F42AF}"/>
              </a:ext>
            </a:extLst>
          </p:cNvPr>
          <p:cNvSpPr txBox="1"/>
          <p:nvPr/>
        </p:nvSpPr>
        <p:spPr>
          <a:xfrm>
            <a:off x="6919430" y="5960283"/>
            <a:ext cx="231042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/>
              <a:t>Sorted Index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9EC78-2B23-FB91-2707-D6CBB4F95594}"/>
              </a:ext>
            </a:extLst>
          </p:cNvPr>
          <p:cNvSpPr txBox="1"/>
          <p:nvPr/>
        </p:nvSpPr>
        <p:spPr>
          <a:xfrm>
            <a:off x="7676729" y="2179949"/>
            <a:ext cx="612960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/>
              <a:t>*11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F2EB9D-FCA1-82D4-5115-46B60DAD8F98}"/>
              </a:ext>
            </a:extLst>
          </p:cNvPr>
          <p:cNvSpPr txBox="1"/>
          <p:nvPr/>
        </p:nvSpPr>
        <p:spPr>
          <a:xfrm>
            <a:off x="7676730" y="2850142"/>
            <a:ext cx="61295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A2FD4C-9693-62AF-0007-CFA951198207}"/>
              </a:ext>
            </a:extLst>
          </p:cNvPr>
          <p:cNvSpPr txBox="1"/>
          <p:nvPr/>
        </p:nvSpPr>
        <p:spPr>
          <a:xfrm>
            <a:off x="7676730" y="3281636"/>
            <a:ext cx="61295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/>
              <a:t>*35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621BC-D103-4A9D-3C79-726839481441}"/>
              </a:ext>
            </a:extLst>
          </p:cNvPr>
          <p:cNvSpPr txBox="1"/>
          <p:nvPr/>
        </p:nvSpPr>
        <p:spPr>
          <a:xfrm>
            <a:off x="7676729" y="3713130"/>
            <a:ext cx="61295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6A4FE8-8F07-F058-FA88-A12668AE7BB1}"/>
              </a:ext>
            </a:extLst>
          </p:cNvPr>
          <p:cNvSpPr txBox="1"/>
          <p:nvPr/>
        </p:nvSpPr>
        <p:spPr>
          <a:xfrm>
            <a:off x="7676730" y="4144625"/>
            <a:ext cx="61295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6C0F4-7A74-1E23-FFC2-F2191385CDF3}"/>
              </a:ext>
            </a:extLst>
          </p:cNvPr>
          <p:cNvSpPr txBox="1"/>
          <p:nvPr/>
        </p:nvSpPr>
        <p:spPr>
          <a:xfrm>
            <a:off x="7676729" y="4851539"/>
            <a:ext cx="61295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/>
              <a:t>*46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4F179E-2548-F868-FA98-6429B12BFE97}"/>
              </a:ext>
            </a:extLst>
          </p:cNvPr>
          <p:cNvSpPr txBox="1"/>
          <p:nvPr/>
        </p:nvSpPr>
        <p:spPr>
          <a:xfrm>
            <a:off x="7676728" y="5283032"/>
            <a:ext cx="612961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/>
              <a:t>*97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D34AE9-E8C9-6D0C-58D2-D2C2B32E1804}"/>
              </a:ext>
            </a:extLst>
          </p:cNvPr>
          <p:cNvSpPr txBox="1"/>
          <p:nvPr/>
        </p:nvSpPr>
        <p:spPr>
          <a:xfrm>
            <a:off x="7574095" y="2423710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D8E58F-A2EA-E584-5137-EB9C8287633F}"/>
              </a:ext>
            </a:extLst>
          </p:cNvPr>
          <p:cNvSpPr txBox="1"/>
          <p:nvPr/>
        </p:nvSpPr>
        <p:spPr>
          <a:xfrm>
            <a:off x="7574095" y="4406746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6480AE-1B41-B6AB-268C-830EFB840EC9}"/>
              </a:ext>
            </a:extLst>
          </p:cNvPr>
          <p:cNvSpPr txBox="1"/>
          <p:nvPr/>
        </p:nvSpPr>
        <p:spPr>
          <a:xfrm>
            <a:off x="3958537" y="3391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23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E5AECD-5955-E1FC-AC65-92A0FCAADCEE}"/>
              </a:ext>
            </a:extLst>
          </p:cNvPr>
          <p:cNvSpPr txBox="1"/>
          <p:nvPr/>
        </p:nvSpPr>
        <p:spPr>
          <a:xfrm>
            <a:off x="3958538" y="4475132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EC0B73-8405-4949-2C2C-23B8E19E9873}"/>
              </a:ext>
            </a:extLst>
          </p:cNvPr>
          <p:cNvSpPr txBox="1"/>
          <p:nvPr/>
        </p:nvSpPr>
        <p:spPr>
          <a:xfrm>
            <a:off x="3958537" y="4915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32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B58CF7EF-8D7F-3E7B-CCDC-770B78A3816E}"/>
              </a:ext>
            </a:extLst>
          </p:cNvPr>
          <p:cNvCxnSpPr>
            <a:cxnSpLocks/>
          </p:cNvCxnSpPr>
          <p:nvPr/>
        </p:nvCxnSpPr>
        <p:spPr>
          <a:xfrm>
            <a:off x="4488340" y="3207627"/>
            <a:ext cx="3188388" cy="25591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0DBEE29E-1ED9-5B28-578B-B45BFE9393AD}"/>
              </a:ext>
            </a:extLst>
          </p:cNvPr>
          <p:cNvCxnSpPr>
            <a:cxnSpLocks/>
          </p:cNvCxnSpPr>
          <p:nvPr/>
        </p:nvCxnSpPr>
        <p:spPr>
          <a:xfrm>
            <a:off x="4488340" y="4713265"/>
            <a:ext cx="3191218" cy="27175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84C9F91E-0605-A86C-C37A-DDF913320407}"/>
              </a:ext>
            </a:extLst>
          </p:cNvPr>
          <p:cNvCxnSpPr>
            <a:cxnSpLocks/>
          </p:cNvCxnSpPr>
          <p:nvPr/>
        </p:nvCxnSpPr>
        <p:spPr>
          <a:xfrm flipV="1">
            <a:off x="4488339" y="2371036"/>
            <a:ext cx="3191219" cy="1203822"/>
          </a:xfrm>
          <a:prstGeom prst="bentConnector3">
            <a:avLst>
              <a:gd name="adj1" fmla="val 46384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F7202D5C-F48A-06FD-85CB-6CC22F7FFD4C}"/>
              </a:ext>
            </a:extLst>
          </p:cNvPr>
          <p:cNvCxnSpPr>
            <a:cxnSpLocks/>
          </p:cNvCxnSpPr>
          <p:nvPr/>
        </p:nvCxnSpPr>
        <p:spPr>
          <a:xfrm flipV="1">
            <a:off x="4488340" y="5076824"/>
            <a:ext cx="3191218" cy="58754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BC9F959-7D9C-27DC-7546-4E3B69C96BDB}"/>
              </a:ext>
            </a:extLst>
          </p:cNvPr>
          <p:cNvSpPr txBox="1"/>
          <p:nvPr/>
        </p:nvSpPr>
        <p:spPr>
          <a:xfrm>
            <a:off x="9811808" y="5809154"/>
            <a:ext cx="275109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/>
              <a:t>Compact </a:t>
            </a:r>
          </a:p>
          <a:p>
            <a:pPr algn="ctr"/>
            <a:r>
              <a:rPr lang="en-US" sz="2000" b="1" dirty="0"/>
              <a:t>Data Array</a:t>
            </a:r>
            <a:endParaRPr lang="en-US" sz="20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27ADF68-5802-5373-FABE-79CEF44A20FC}"/>
              </a:ext>
            </a:extLst>
          </p:cNvPr>
          <p:cNvCxnSpPr>
            <a:cxnSpLocks/>
          </p:cNvCxnSpPr>
          <p:nvPr/>
        </p:nvCxnSpPr>
        <p:spPr>
          <a:xfrm>
            <a:off x="8317734" y="2400262"/>
            <a:ext cx="2342082" cy="15540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B48BAD3-536C-03C5-5B20-7A5B2844A5CB}"/>
              </a:ext>
            </a:extLst>
          </p:cNvPr>
          <p:cNvCxnSpPr>
            <a:cxnSpLocks/>
          </p:cNvCxnSpPr>
          <p:nvPr/>
        </p:nvCxnSpPr>
        <p:spPr>
          <a:xfrm>
            <a:off x="8289688" y="3470947"/>
            <a:ext cx="2370128" cy="243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B9E98F8-4606-62AB-D01D-21015785FA6D}"/>
              </a:ext>
            </a:extLst>
          </p:cNvPr>
          <p:cNvCxnSpPr>
            <a:cxnSpLocks/>
          </p:cNvCxnSpPr>
          <p:nvPr/>
        </p:nvCxnSpPr>
        <p:spPr>
          <a:xfrm flipV="1">
            <a:off x="8289688" y="4380016"/>
            <a:ext cx="2370128" cy="6846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9696317-9E5D-CC7D-DAFA-5C1A20C618C8}"/>
              </a:ext>
            </a:extLst>
          </p:cNvPr>
          <p:cNvSpPr txBox="1"/>
          <p:nvPr/>
        </p:nvSpPr>
        <p:spPr>
          <a:xfrm>
            <a:off x="4691348" y="5223832"/>
            <a:ext cx="2770742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Collision -&gt; Linear probing</a:t>
            </a:r>
            <a:br>
              <a:rPr lang="en-US" sz="1400"/>
            </a:br>
            <a:r>
              <a:rPr lang="en-US" sz="1400"/>
              <a:t>(Position + 1) &amp; hash table size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C5C3782-0FF7-41FB-E62A-D5958B87E5AF}"/>
              </a:ext>
            </a:extLst>
          </p:cNvPr>
          <p:cNvCxnSpPr>
            <a:cxnSpLocks/>
          </p:cNvCxnSpPr>
          <p:nvPr/>
        </p:nvCxnSpPr>
        <p:spPr>
          <a:xfrm flipV="1">
            <a:off x="8317734" y="4811666"/>
            <a:ext cx="2342082" cy="6844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C573F2D-95D0-CE56-1DB8-B72DFD479640}"/>
              </a:ext>
            </a:extLst>
          </p:cNvPr>
          <p:cNvSpPr txBox="1"/>
          <p:nvPr/>
        </p:nvSpPr>
        <p:spPr>
          <a:xfrm>
            <a:off x="4691347" y="2019759"/>
            <a:ext cx="2770742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Murmur 3 hashing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306245-71F7-9753-477E-DEA1040A989D}"/>
              </a:ext>
            </a:extLst>
          </p:cNvPr>
          <p:cNvSpPr txBox="1"/>
          <p:nvPr/>
        </p:nvSpPr>
        <p:spPr>
          <a:xfrm>
            <a:off x="3430998" y="491580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97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AFBD25-3426-357D-C1C8-BA372E61325A}"/>
              </a:ext>
            </a:extLst>
          </p:cNvPr>
          <p:cNvSpPr txBox="1"/>
          <p:nvPr/>
        </p:nvSpPr>
        <p:spPr>
          <a:xfrm>
            <a:off x="3430999" y="4471833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0AB8E2-5E10-83DF-5F8B-471AFADEFC6B}"/>
              </a:ext>
            </a:extLst>
          </p:cNvPr>
          <p:cNvSpPr txBox="1"/>
          <p:nvPr/>
        </p:nvSpPr>
        <p:spPr>
          <a:xfrm>
            <a:off x="3430998" y="3386390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11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ADC184-E40A-F2E3-1EF8-5B7C1AF89BA5}"/>
              </a:ext>
            </a:extLst>
          </p:cNvPr>
          <p:cNvSpPr txBox="1"/>
          <p:nvPr/>
        </p:nvSpPr>
        <p:spPr>
          <a:xfrm>
            <a:off x="3430998" y="2952777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57E9B4-50E5-D3F0-9B31-130B29C37331}"/>
              </a:ext>
            </a:extLst>
          </p:cNvPr>
          <p:cNvSpPr txBox="1"/>
          <p:nvPr/>
        </p:nvSpPr>
        <p:spPr>
          <a:xfrm>
            <a:off x="538945" y="5957928"/>
            <a:ext cx="19431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/>
              <a:t>CUDA Threads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5F9AC5-3524-4844-5734-FCA712968DC1}"/>
              </a:ext>
            </a:extLst>
          </p:cNvPr>
          <p:cNvSpPr txBox="1"/>
          <p:nvPr/>
        </p:nvSpPr>
        <p:spPr>
          <a:xfrm>
            <a:off x="3580480" y="3837541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graphicFrame>
        <p:nvGraphicFramePr>
          <p:cNvPr id="57" name="Table 57">
            <a:extLst>
              <a:ext uri="{FF2B5EF4-FFF2-40B4-BE49-F238E27FC236}">
                <a16:creationId xmlns:a16="http://schemas.microsoft.com/office/drawing/2014/main" id="{BAF4380D-1799-AC69-075B-2C03C58AD945}"/>
              </a:ext>
            </a:extLst>
          </p:cNvPr>
          <p:cNvGraphicFramePr>
            <a:graphicFrameLocks noGrp="1"/>
          </p:cNvGraphicFramePr>
          <p:nvPr/>
        </p:nvGraphicFramePr>
        <p:xfrm>
          <a:off x="1268413" y="2272937"/>
          <a:ext cx="612960" cy="1483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12960">
                  <a:extLst>
                    <a:ext uri="{9D8B030D-6E8A-4147-A177-3AD203B41FA5}">
                      <a16:colId xmlns:a16="http://schemas.microsoft.com/office/drawing/2014/main" val="766965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28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90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559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511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206934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C8A22DC3-A940-94F5-4084-E7D59BD73A64}"/>
              </a:ext>
            </a:extLst>
          </p:cNvPr>
          <p:cNvSpPr txBox="1"/>
          <p:nvPr/>
        </p:nvSpPr>
        <p:spPr>
          <a:xfrm rot="16200000">
            <a:off x="349450" y="2825185"/>
            <a:ext cx="1483566" cy="3790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Block 0</a:t>
            </a:r>
          </a:p>
        </p:txBody>
      </p:sp>
      <p:graphicFrame>
        <p:nvGraphicFramePr>
          <p:cNvPr id="60" name="Table 57">
            <a:extLst>
              <a:ext uri="{FF2B5EF4-FFF2-40B4-BE49-F238E27FC236}">
                <a16:creationId xmlns:a16="http://schemas.microsoft.com/office/drawing/2014/main" id="{64FAE4F3-A27D-08D2-6448-E1116B4D6E4F}"/>
              </a:ext>
            </a:extLst>
          </p:cNvPr>
          <p:cNvGraphicFramePr>
            <a:graphicFrameLocks noGrp="1"/>
          </p:cNvGraphicFramePr>
          <p:nvPr/>
        </p:nvGraphicFramePr>
        <p:xfrm>
          <a:off x="1268412" y="4219250"/>
          <a:ext cx="612960" cy="1483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12960">
                  <a:extLst>
                    <a:ext uri="{9D8B030D-6E8A-4147-A177-3AD203B41FA5}">
                      <a16:colId xmlns:a16="http://schemas.microsoft.com/office/drawing/2014/main" val="766965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28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90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...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559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511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206934"/>
                  </a:ext>
                </a:extLst>
              </a:tr>
            </a:tbl>
          </a:graphicData>
        </a:graphic>
      </p:graphicFrame>
      <p:sp>
        <p:nvSpPr>
          <p:cNvPr id="61" name="TextBox 60">
            <a:extLst>
              <a:ext uri="{FF2B5EF4-FFF2-40B4-BE49-F238E27FC236}">
                <a16:creationId xmlns:a16="http://schemas.microsoft.com/office/drawing/2014/main" id="{6BE088C9-F70E-49D1-23AB-00A199EA5EC5}"/>
              </a:ext>
            </a:extLst>
          </p:cNvPr>
          <p:cNvSpPr txBox="1"/>
          <p:nvPr/>
        </p:nvSpPr>
        <p:spPr>
          <a:xfrm rot="16200000">
            <a:off x="349449" y="4771498"/>
            <a:ext cx="1483566" cy="3790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Block 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ECBF3DE-D6F0-AD75-8DF2-DFB3ACD9C4DA}"/>
              </a:ext>
            </a:extLst>
          </p:cNvPr>
          <p:cNvSpPr txBox="1"/>
          <p:nvPr/>
        </p:nvSpPr>
        <p:spPr>
          <a:xfrm>
            <a:off x="1221034" y="3681468"/>
            <a:ext cx="743639" cy="480026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. . .</a:t>
            </a:r>
          </a:p>
        </p:txBody>
      </p: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51E9DC47-017B-5EA8-C0B5-D07FDF2B4807}"/>
              </a:ext>
            </a:extLst>
          </p:cNvPr>
          <p:cNvCxnSpPr/>
          <p:nvPr/>
        </p:nvCxnSpPr>
        <p:spPr>
          <a:xfrm>
            <a:off x="1893067" y="2466858"/>
            <a:ext cx="1538687" cy="703244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68DA60C4-AEEF-CC66-2883-40F73B8C3BB6}"/>
              </a:ext>
            </a:extLst>
          </p:cNvPr>
          <p:cNvCxnSpPr>
            <a:cxnSpLocks/>
          </p:cNvCxnSpPr>
          <p:nvPr/>
        </p:nvCxnSpPr>
        <p:spPr>
          <a:xfrm>
            <a:off x="1865525" y="2852447"/>
            <a:ext cx="1566229" cy="684883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F404986-1896-5714-F91F-40E5CA9E3C8D}"/>
              </a:ext>
            </a:extLst>
          </p:cNvPr>
          <p:cNvSpPr txBox="1"/>
          <p:nvPr/>
        </p:nvSpPr>
        <p:spPr>
          <a:xfrm>
            <a:off x="4691346" y="4314938"/>
            <a:ext cx="2770742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err="1"/>
              <a:t>AtomicCAS</a:t>
            </a:r>
            <a:endParaRPr lang="en-US" err="1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A4B0659-CC50-2ACD-BC02-1BB8D3A57BBF}"/>
              </a:ext>
            </a:extLst>
          </p:cNvPr>
          <p:cNvSpPr txBox="1"/>
          <p:nvPr/>
        </p:nvSpPr>
        <p:spPr>
          <a:xfrm>
            <a:off x="1927949" y="2010578"/>
            <a:ext cx="1476261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Grid Stride Loop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E46A5DC-C368-0640-BDC2-74D31C1FA941}"/>
              </a:ext>
            </a:extLst>
          </p:cNvPr>
          <p:cNvSpPr txBox="1"/>
          <p:nvPr/>
        </p:nvSpPr>
        <p:spPr>
          <a:xfrm>
            <a:off x="11187357" y="3315810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5A654DA-757E-081F-377E-A52C856E4172}"/>
              </a:ext>
            </a:extLst>
          </p:cNvPr>
          <p:cNvSpPr txBox="1"/>
          <p:nvPr/>
        </p:nvSpPr>
        <p:spPr>
          <a:xfrm>
            <a:off x="11187356" y="3747303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23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053B30-F73C-0317-0331-C6BB2363CA85}"/>
              </a:ext>
            </a:extLst>
          </p:cNvPr>
          <p:cNvSpPr txBox="1"/>
          <p:nvPr/>
        </p:nvSpPr>
        <p:spPr>
          <a:xfrm>
            <a:off x="10659817" y="3741888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11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6C88871-4D73-8BF8-0FA3-79657A80E0AC}"/>
              </a:ext>
            </a:extLst>
          </p:cNvPr>
          <p:cNvSpPr txBox="1"/>
          <p:nvPr/>
        </p:nvSpPr>
        <p:spPr>
          <a:xfrm>
            <a:off x="10659817" y="3308275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91E434D-EAAA-55FF-A25A-591CC9373A39}"/>
              </a:ext>
            </a:extLst>
          </p:cNvPr>
          <p:cNvSpPr txBox="1"/>
          <p:nvPr/>
        </p:nvSpPr>
        <p:spPr>
          <a:xfrm>
            <a:off x="11187356" y="4183260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1AA47F8-9C09-8F1F-7401-CF5D04FF4EEF}"/>
              </a:ext>
            </a:extLst>
          </p:cNvPr>
          <p:cNvSpPr txBox="1"/>
          <p:nvPr/>
        </p:nvSpPr>
        <p:spPr>
          <a:xfrm>
            <a:off x="11187355" y="4623933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32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857DA21-E960-DA92-9CD2-640159809CF8}"/>
              </a:ext>
            </a:extLst>
          </p:cNvPr>
          <p:cNvSpPr txBox="1"/>
          <p:nvPr/>
        </p:nvSpPr>
        <p:spPr>
          <a:xfrm>
            <a:off x="10659816" y="4623933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97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C30ED77-6D84-3CAD-0574-2A2677C10D82}"/>
              </a:ext>
            </a:extLst>
          </p:cNvPr>
          <p:cNvSpPr txBox="1"/>
          <p:nvPr/>
        </p:nvSpPr>
        <p:spPr>
          <a:xfrm>
            <a:off x="10659817" y="4179961"/>
            <a:ext cx="527539" cy="400110"/>
          </a:xfrm>
          <a:custGeom>
            <a:avLst/>
            <a:gdLst>
              <a:gd name="connsiteX0" fmla="*/ 0 w 527539"/>
              <a:gd name="connsiteY0" fmla="*/ 0 h 400110"/>
              <a:gd name="connsiteX1" fmla="*/ 527539 w 527539"/>
              <a:gd name="connsiteY1" fmla="*/ 0 h 400110"/>
              <a:gd name="connsiteX2" fmla="*/ 527539 w 527539"/>
              <a:gd name="connsiteY2" fmla="*/ 400110 h 400110"/>
              <a:gd name="connsiteX3" fmla="*/ 0 w 527539"/>
              <a:gd name="connsiteY3" fmla="*/ 400110 h 400110"/>
              <a:gd name="connsiteX4" fmla="*/ 0 w 527539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39" h="400110" extrusionOk="0">
                <a:moveTo>
                  <a:pt x="0" y="0"/>
                </a:moveTo>
                <a:cubicBezTo>
                  <a:pt x="207515" y="21075"/>
                  <a:pt x="290698" y="-10463"/>
                  <a:pt x="527539" y="0"/>
                </a:cubicBezTo>
                <a:cubicBezTo>
                  <a:pt x="558495" y="105924"/>
                  <a:pt x="501236" y="284877"/>
                  <a:pt x="527539" y="400110"/>
                </a:cubicBezTo>
                <a:cubicBezTo>
                  <a:pt x="451028" y="387723"/>
                  <a:pt x="159876" y="370499"/>
                  <a:pt x="0" y="400110"/>
                </a:cubicBezTo>
                <a:cubicBezTo>
                  <a:pt x="12845" y="208865"/>
                  <a:pt x="695" y="19391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46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C46D3B9E-5A4E-C9C7-7A50-0E11F8781A90}"/>
              </a:ext>
            </a:extLst>
          </p:cNvPr>
          <p:cNvSpPr/>
          <p:nvPr/>
        </p:nvSpPr>
        <p:spPr>
          <a:xfrm>
            <a:off x="6842334" y="960867"/>
            <a:ext cx="2621160" cy="6189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Enable fast lookups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2111AED0-241D-7147-7810-A57BCE2359D0}"/>
              </a:ext>
            </a:extLst>
          </p:cNvPr>
          <p:cNvSpPr/>
          <p:nvPr/>
        </p:nvSpPr>
        <p:spPr>
          <a:xfrm>
            <a:off x="10024556" y="952503"/>
            <a:ext cx="2167444" cy="6189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Reduce memory</a:t>
            </a:r>
          </a:p>
        </p:txBody>
      </p:sp>
    </p:spTree>
    <p:extLst>
      <p:ext uri="{BB962C8B-B14F-4D97-AF65-F5344CB8AC3E}">
        <p14:creationId xmlns:p14="http://schemas.microsoft.com/office/powerpoint/2010/main" val="68172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  <p:bldP spid="8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3C929-DC3E-2706-F49E-C993A3086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Hash Table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7FE07-A05B-ECCF-B97E-56A1E03BD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7965" indent="-227965"/>
            <a:r>
              <a:rPr lang="en-US">
                <a:latin typeface="Proxima Nova Rg"/>
              </a:rPr>
              <a:t>Build rate:</a:t>
            </a:r>
          </a:p>
          <a:p>
            <a:pPr marL="685165" lvl="1" indent="-227965"/>
            <a:r>
              <a:rPr lang="en-US">
                <a:latin typeface="Proxima Nova Rg"/>
              </a:rPr>
              <a:t>Random synthetic graph: 400 million keys/second</a:t>
            </a:r>
          </a:p>
          <a:p>
            <a:pPr marL="685165" lvl="1" indent="-227965"/>
            <a:r>
              <a:rPr lang="en-US">
                <a:latin typeface="Proxima Nova Rg"/>
              </a:rPr>
              <a:t>String graph: 4 billion keys/second</a:t>
            </a:r>
            <a:endParaRPr lang="en-US"/>
          </a:p>
          <a:p>
            <a:pPr marL="227965" indent="-227965"/>
            <a:r>
              <a:rPr lang="en-US">
                <a:latin typeface="Proxima Nova Rg"/>
              </a:rPr>
              <a:t>Load factors are varied to ensure less memory overhead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3546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9C1DC8-CF28-92D1-2237-99B65E57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roxima Nova Rg"/>
              </a:rPr>
              <a:t>Performing Hash Join on GPU</a:t>
            </a:r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471473-7680-86EF-1E21-868C3DBF7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20" name="Table 15">
            <a:extLst>
              <a:ext uri="{FF2B5EF4-FFF2-40B4-BE49-F238E27FC236}">
                <a16:creationId xmlns:a16="http://schemas.microsoft.com/office/drawing/2014/main" id="{A2E2D6DB-F614-A97E-64CE-41F624F109B1}"/>
              </a:ext>
            </a:extLst>
          </p:cNvPr>
          <p:cNvGraphicFramePr>
            <a:graphicFrameLocks noGrp="1"/>
          </p:cNvGraphicFramePr>
          <p:nvPr/>
        </p:nvGraphicFramePr>
        <p:xfrm>
          <a:off x="731243" y="1558994"/>
          <a:ext cx="1654877" cy="2999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457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920420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Key</a:t>
                      </a:r>
                      <a:endParaRPr lang="en-US" sz="140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Value</a:t>
                      </a:r>
                      <a:endParaRPr lang="en-US" sz="1400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0989701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257629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1277571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2889426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135736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AD89433C-96D4-93E7-7098-94450CAB17C5}"/>
              </a:ext>
            </a:extLst>
          </p:cNvPr>
          <p:cNvSpPr txBox="1"/>
          <p:nvPr/>
        </p:nvSpPr>
        <p:spPr>
          <a:xfrm>
            <a:off x="378047" y="1144168"/>
            <a:ext cx="238457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Static Hash Table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CD9A33-F878-8541-C828-573BD85610BC}"/>
              </a:ext>
            </a:extLst>
          </p:cNvPr>
          <p:cNvSpPr txBox="1"/>
          <p:nvPr/>
        </p:nvSpPr>
        <p:spPr>
          <a:xfrm>
            <a:off x="7433135" y="1502216"/>
            <a:ext cx="299968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Calculate join size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AB68C9A-71EA-E7E0-208A-E9B2829CBE49}"/>
              </a:ext>
            </a:extLst>
          </p:cNvPr>
          <p:cNvSpPr/>
          <p:nvPr/>
        </p:nvSpPr>
        <p:spPr>
          <a:xfrm>
            <a:off x="4904173" y="1469887"/>
            <a:ext cx="2777828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8C659F-7376-B636-22F5-577CDAD020E5}"/>
              </a:ext>
            </a:extLst>
          </p:cNvPr>
          <p:cNvSpPr txBox="1"/>
          <p:nvPr/>
        </p:nvSpPr>
        <p:spPr>
          <a:xfrm>
            <a:off x="4902026" y="1891228"/>
            <a:ext cx="2502712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First pass</a:t>
            </a:r>
          </a:p>
        </p:txBody>
      </p:sp>
      <p:graphicFrame>
        <p:nvGraphicFramePr>
          <p:cNvPr id="18" name="Table 15">
            <a:extLst>
              <a:ext uri="{FF2B5EF4-FFF2-40B4-BE49-F238E27FC236}">
                <a16:creationId xmlns:a16="http://schemas.microsoft.com/office/drawing/2014/main" id="{C324151C-A4AF-EED6-57DD-396FF66951A3}"/>
              </a:ext>
            </a:extLst>
          </p:cNvPr>
          <p:cNvGraphicFramePr>
            <a:graphicFrameLocks noGrp="1"/>
          </p:cNvGraphicFramePr>
          <p:nvPr/>
        </p:nvGraphicFramePr>
        <p:xfrm>
          <a:off x="3138143" y="1558995"/>
          <a:ext cx="1654877" cy="1666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457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920420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Key</a:t>
                      </a:r>
                      <a:endParaRPr lang="en-US" sz="140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Value</a:t>
                      </a:r>
                      <a:endParaRPr lang="en-US" sz="1400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735792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72B6CA85-BBE9-ADE5-0F5B-9E375A169801}"/>
              </a:ext>
            </a:extLst>
          </p:cNvPr>
          <p:cNvSpPr txBox="1"/>
          <p:nvPr/>
        </p:nvSpPr>
        <p:spPr>
          <a:xfrm>
            <a:off x="2619694" y="1144169"/>
            <a:ext cx="26232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Inner Relation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7D0E15-45DA-8BFF-E485-832C3903F51E}"/>
              </a:ext>
            </a:extLst>
          </p:cNvPr>
          <p:cNvSpPr txBox="1"/>
          <p:nvPr/>
        </p:nvSpPr>
        <p:spPr>
          <a:xfrm>
            <a:off x="2493373" y="1714070"/>
            <a:ext cx="54767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/>
              <a:t>⨝</a:t>
            </a:r>
          </a:p>
        </p:txBody>
      </p:sp>
    </p:spTree>
    <p:extLst>
      <p:ext uri="{BB962C8B-B14F-4D97-AF65-F5344CB8AC3E}">
        <p14:creationId xmlns:p14="http://schemas.microsoft.com/office/powerpoint/2010/main" val="9791277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9C1DC8-CF28-92D1-2237-99B65E57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roxima Nova Rg"/>
              </a:rPr>
              <a:t>Performing Hash Join on GPU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C2F8C5-9F24-8B9C-3DAC-3A69134E4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20" name="Table 15">
            <a:extLst>
              <a:ext uri="{FF2B5EF4-FFF2-40B4-BE49-F238E27FC236}">
                <a16:creationId xmlns:a16="http://schemas.microsoft.com/office/drawing/2014/main" id="{A2E2D6DB-F614-A97E-64CE-41F624F109B1}"/>
              </a:ext>
            </a:extLst>
          </p:cNvPr>
          <p:cNvGraphicFramePr>
            <a:graphicFrameLocks noGrp="1"/>
          </p:cNvGraphicFramePr>
          <p:nvPr/>
        </p:nvGraphicFramePr>
        <p:xfrm>
          <a:off x="731243" y="1558994"/>
          <a:ext cx="1654877" cy="2999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457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920420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Key</a:t>
                      </a:r>
                      <a:endParaRPr lang="en-US" sz="140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Value</a:t>
                      </a:r>
                      <a:endParaRPr lang="en-US" sz="1400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0989701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257629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1277571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2889426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135736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AD89433C-96D4-93E7-7098-94450CAB17C5}"/>
              </a:ext>
            </a:extLst>
          </p:cNvPr>
          <p:cNvSpPr txBox="1"/>
          <p:nvPr/>
        </p:nvSpPr>
        <p:spPr>
          <a:xfrm>
            <a:off x="378047" y="1144168"/>
            <a:ext cx="238457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Static Hash Table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CD9A33-F878-8541-C828-573BD85610BC}"/>
              </a:ext>
            </a:extLst>
          </p:cNvPr>
          <p:cNvSpPr txBox="1"/>
          <p:nvPr/>
        </p:nvSpPr>
        <p:spPr>
          <a:xfrm>
            <a:off x="7433135" y="1502216"/>
            <a:ext cx="299968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Calculate join size</a:t>
            </a:r>
          </a:p>
        </p:txBody>
      </p:sp>
      <p:graphicFrame>
        <p:nvGraphicFramePr>
          <p:cNvPr id="9" name="Table 15">
            <a:extLst>
              <a:ext uri="{FF2B5EF4-FFF2-40B4-BE49-F238E27FC236}">
                <a16:creationId xmlns:a16="http://schemas.microsoft.com/office/drawing/2014/main" id="{D5FD2C34-ED21-343D-3A99-A1BC226D34FA}"/>
              </a:ext>
            </a:extLst>
          </p:cNvPr>
          <p:cNvGraphicFramePr>
            <a:graphicFrameLocks noGrp="1"/>
          </p:cNvGraphicFramePr>
          <p:nvPr/>
        </p:nvGraphicFramePr>
        <p:xfrm>
          <a:off x="7565397" y="2878872"/>
          <a:ext cx="3159138" cy="1517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964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129087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1129087">
                  <a:extLst>
                    <a:ext uri="{9D8B030D-6E8A-4147-A177-3AD203B41FA5}">
                      <a16:colId xmlns:a16="http://schemas.microsoft.com/office/drawing/2014/main" val="2826791796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Join Key</a:t>
                      </a:r>
                      <a:endParaRPr lang="en-US" sz="1400" err="1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Value 1 </a:t>
                      </a:r>
                      <a:endParaRPr lang="en-US" sz="140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Value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3432771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EBD35F4-865E-A425-1D36-881A9C638DC3}"/>
              </a:ext>
            </a:extLst>
          </p:cNvPr>
          <p:cNvSpPr txBox="1"/>
          <p:nvPr/>
        </p:nvSpPr>
        <p:spPr>
          <a:xfrm>
            <a:off x="7763642" y="2512095"/>
            <a:ext cx="26232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Join Result</a:t>
            </a:r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0892F8CF-4066-80A6-AE64-875C1205644A}"/>
              </a:ext>
            </a:extLst>
          </p:cNvPr>
          <p:cNvSpPr/>
          <p:nvPr/>
        </p:nvSpPr>
        <p:spPr>
          <a:xfrm>
            <a:off x="8782611" y="1889176"/>
            <a:ext cx="484632" cy="67544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AB68C9A-71EA-E7E0-208A-E9B2829CBE49}"/>
              </a:ext>
            </a:extLst>
          </p:cNvPr>
          <p:cNvSpPr/>
          <p:nvPr/>
        </p:nvSpPr>
        <p:spPr>
          <a:xfrm>
            <a:off x="4904173" y="1469887"/>
            <a:ext cx="2777828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8C659F-7376-B636-22F5-577CDAD020E5}"/>
              </a:ext>
            </a:extLst>
          </p:cNvPr>
          <p:cNvSpPr txBox="1"/>
          <p:nvPr/>
        </p:nvSpPr>
        <p:spPr>
          <a:xfrm>
            <a:off x="4902026" y="1891228"/>
            <a:ext cx="2502712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First pass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C501A70-FAF1-B7DB-0364-C8A3B48EB4CB}"/>
              </a:ext>
            </a:extLst>
          </p:cNvPr>
          <p:cNvSpPr/>
          <p:nvPr/>
        </p:nvSpPr>
        <p:spPr>
          <a:xfrm>
            <a:off x="4867450" y="2534849"/>
            <a:ext cx="2777828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86890D-7BAC-E8A3-1686-948EAECDDF1C}"/>
              </a:ext>
            </a:extLst>
          </p:cNvPr>
          <p:cNvSpPr txBox="1"/>
          <p:nvPr/>
        </p:nvSpPr>
        <p:spPr>
          <a:xfrm>
            <a:off x="4868762" y="2956191"/>
            <a:ext cx="2492816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Second pass</a:t>
            </a:r>
          </a:p>
          <a:p>
            <a:pPr algn="ctr"/>
            <a:r>
              <a:rPr lang="en-US" sz="1400"/>
              <a:t>(fused projection)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4EA769-1F6C-F7ED-15C1-E2A04FDA757B}"/>
              </a:ext>
            </a:extLst>
          </p:cNvPr>
          <p:cNvSpPr txBox="1"/>
          <p:nvPr/>
        </p:nvSpPr>
        <p:spPr>
          <a:xfrm>
            <a:off x="9221734" y="1955493"/>
            <a:ext cx="1806766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Prefix sum</a:t>
            </a:r>
          </a:p>
        </p:txBody>
      </p:sp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72686A88-D5CC-3B3A-7DD4-AF37359C63C4}"/>
              </a:ext>
            </a:extLst>
          </p:cNvPr>
          <p:cNvSpPr/>
          <p:nvPr/>
        </p:nvSpPr>
        <p:spPr>
          <a:xfrm>
            <a:off x="7588333" y="2645228"/>
            <a:ext cx="884712" cy="1953490"/>
          </a:xfrm>
          <a:prstGeom prst="mathMultiply">
            <a:avLst/>
          </a:prstGeom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Table 15">
            <a:extLst>
              <a:ext uri="{FF2B5EF4-FFF2-40B4-BE49-F238E27FC236}">
                <a16:creationId xmlns:a16="http://schemas.microsoft.com/office/drawing/2014/main" id="{C324151C-A4AF-EED6-57DD-396FF66951A3}"/>
              </a:ext>
            </a:extLst>
          </p:cNvPr>
          <p:cNvGraphicFramePr>
            <a:graphicFrameLocks noGrp="1"/>
          </p:cNvGraphicFramePr>
          <p:nvPr/>
        </p:nvGraphicFramePr>
        <p:xfrm>
          <a:off x="3138143" y="1558995"/>
          <a:ext cx="1654877" cy="1666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457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920420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Key</a:t>
                      </a:r>
                      <a:endParaRPr lang="en-US" sz="140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Value</a:t>
                      </a:r>
                      <a:endParaRPr lang="en-US" sz="1400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735792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72B6CA85-BBE9-ADE5-0F5B-9E375A169801}"/>
              </a:ext>
            </a:extLst>
          </p:cNvPr>
          <p:cNvSpPr txBox="1"/>
          <p:nvPr/>
        </p:nvSpPr>
        <p:spPr>
          <a:xfrm>
            <a:off x="2619694" y="1144169"/>
            <a:ext cx="26232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Inner Relation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7D0E15-45DA-8BFF-E485-832C3903F51E}"/>
              </a:ext>
            </a:extLst>
          </p:cNvPr>
          <p:cNvSpPr txBox="1"/>
          <p:nvPr/>
        </p:nvSpPr>
        <p:spPr>
          <a:xfrm>
            <a:off x="2493373" y="1714070"/>
            <a:ext cx="54767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/>
              <a:t>⨝</a:t>
            </a:r>
          </a:p>
        </p:txBody>
      </p:sp>
    </p:spTree>
    <p:extLst>
      <p:ext uri="{BB962C8B-B14F-4D97-AF65-F5344CB8AC3E}">
        <p14:creationId xmlns:p14="http://schemas.microsoft.com/office/powerpoint/2010/main" val="655603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9C1DC8-CF28-92D1-2237-99B65E57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roxima Nova Rg"/>
              </a:rPr>
              <a:t>Performing Hash Join on GPU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A0F802-EEF0-E1EE-355A-729B56A76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20" name="Table 15">
            <a:extLst>
              <a:ext uri="{FF2B5EF4-FFF2-40B4-BE49-F238E27FC236}">
                <a16:creationId xmlns:a16="http://schemas.microsoft.com/office/drawing/2014/main" id="{A2E2D6DB-F614-A97E-64CE-41F624F109B1}"/>
              </a:ext>
            </a:extLst>
          </p:cNvPr>
          <p:cNvGraphicFramePr>
            <a:graphicFrameLocks noGrp="1"/>
          </p:cNvGraphicFramePr>
          <p:nvPr/>
        </p:nvGraphicFramePr>
        <p:xfrm>
          <a:off x="731243" y="1558994"/>
          <a:ext cx="1654877" cy="2999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457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920420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Key</a:t>
                      </a:r>
                      <a:endParaRPr lang="en-US" sz="140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Value</a:t>
                      </a:r>
                      <a:endParaRPr lang="en-US" sz="1400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0989701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257629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1277571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2889426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135736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AD89433C-96D4-93E7-7098-94450CAB17C5}"/>
              </a:ext>
            </a:extLst>
          </p:cNvPr>
          <p:cNvSpPr txBox="1"/>
          <p:nvPr/>
        </p:nvSpPr>
        <p:spPr>
          <a:xfrm>
            <a:off x="378047" y="1144168"/>
            <a:ext cx="238457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Static Hash Table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CD9A33-F878-8541-C828-573BD85610BC}"/>
              </a:ext>
            </a:extLst>
          </p:cNvPr>
          <p:cNvSpPr txBox="1"/>
          <p:nvPr/>
        </p:nvSpPr>
        <p:spPr>
          <a:xfrm>
            <a:off x="7433135" y="1502216"/>
            <a:ext cx="299968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Calculate join size</a:t>
            </a:r>
          </a:p>
        </p:txBody>
      </p:sp>
      <p:graphicFrame>
        <p:nvGraphicFramePr>
          <p:cNvPr id="9" name="Table 15">
            <a:extLst>
              <a:ext uri="{FF2B5EF4-FFF2-40B4-BE49-F238E27FC236}">
                <a16:creationId xmlns:a16="http://schemas.microsoft.com/office/drawing/2014/main" id="{D5FD2C34-ED21-343D-3A99-A1BC226D34FA}"/>
              </a:ext>
            </a:extLst>
          </p:cNvPr>
          <p:cNvGraphicFramePr>
            <a:graphicFrameLocks noGrp="1"/>
          </p:cNvGraphicFramePr>
          <p:nvPr/>
        </p:nvGraphicFramePr>
        <p:xfrm>
          <a:off x="7565397" y="2878872"/>
          <a:ext cx="3159138" cy="1517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964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129087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1129087">
                  <a:extLst>
                    <a:ext uri="{9D8B030D-6E8A-4147-A177-3AD203B41FA5}">
                      <a16:colId xmlns:a16="http://schemas.microsoft.com/office/drawing/2014/main" val="2826791796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Join Key</a:t>
                      </a:r>
                      <a:endParaRPr lang="en-US" sz="1400" err="1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Value 1 </a:t>
                      </a:r>
                      <a:endParaRPr lang="en-US" sz="140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Value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3432771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EBD35F4-865E-A425-1D36-881A9C638DC3}"/>
              </a:ext>
            </a:extLst>
          </p:cNvPr>
          <p:cNvSpPr txBox="1"/>
          <p:nvPr/>
        </p:nvSpPr>
        <p:spPr>
          <a:xfrm>
            <a:off x="7763642" y="2512095"/>
            <a:ext cx="26232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Join Result</a:t>
            </a:r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0892F8CF-4066-80A6-AE64-875C1205644A}"/>
              </a:ext>
            </a:extLst>
          </p:cNvPr>
          <p:cNvSpPr/>
          <p:nvPr/>
        </p:nvSpPr>
        <p:spPr>
          <a:xfrm>
            <a:off x="8782611" y="1889176"/>
            <a:ext cx="484632" cy="67544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AB68C9A-71EA-E7E0-208A-E9B2829CBE49}"/>
              </a:ext>
            </a:extLst>
          </p:cNvPr>
          <p:cNvSpPr/>
          <p:nvPr/>
        </p:nvSpPr>
        <p:spPr>
          <a:xfrm>
            <a:off x="4904173" y="1469887"/>
            <a:ext cx="2777828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8C659F-7376-B636-22F5-577CDAD020E5}"/>
              </a:ext>
            </a:extLst>
          </p:cNvPr>
          <p:cNvSpPr txBox="1"/>
          <p:nvPr/>
        </p:nvSpPr>
        <p:spPr>
          <a:xfrm>
            <a:off x="4902026" y="1891228"/>
            <a:ext cx="2502712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First pass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C501A70-FAF1-B7DB-0364-C8A3B48EB4CB}"/>
              </a:ext>
            </a:extLst>
          </p:cNvPr>
          <p:cNvSpPr/>
          <p:nvPr/>
        </p:nvSpPr>
        <p:spPr>
          <a:xfrm>
            <a:off x="4867450" y="2534849"/>
            <a:ext cx="2777828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86890D-7BAC-E8A3-1686-948EAECDDF1C}"/>
              </a:ext>
            </a:extLst>
          </p:cNvPr>
          <p:cNvSpPr txBox="1"/>
          <p:nvPr/>
        </p:nvSpPr>
        <p:spPr>
          <a:xfrm>
            <a:off x="4868762" y="2956191"/>
            <a:ext cx="2492816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Second pass</a:t>
            </a:r>
          </a:p>
          <a:p>
            <a:pPr algn="ctr"/>
            <a:r>
              <a:rPr lang="en-US" sz="1400"/>
              <a:t>(fused projection)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4EA769-1F6C-F7ED-15C1-E2A04FDA757B}"/>
              </a:ext>
            </a:extLst>
          </p:cNvPr>
          <p:cNvSpPr txBox="1"/>
          <p:nvPr/>
        </p:nvSpPr>
        <p:spPr>
          <a:xfrm>
            <a:off x="9221734" y="1955493"/>
            <a:ext cx="1806766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Prefix sum</a:t>
            </a:r>
          </a:p>
        </p:txBody>
      </p:sp>
      <p:graphicFrame>
        <p:nvGraphicFramePr>
          <p:cNvPr id="23" name="Table 15">
            <a:extLst>
              <a:ext uri="{FF2B5EF4-FFF2-40B4-BE49-F238E27FC236}">
                <a16:creationId xmlns:a16="http://schemas.microsoft.com/office/drawing/2014/main" id="{7B258F21-A30E-07D2-FA8F-7E9A0F6492A7}"/>
              </a:ext>
            </a:extLst>
          </p:cNvPr>
          <p:cNvGraphicFramePr>
            <a:graphicFrameLocks noGrp="1"/>
          </p:cNvGraphicFramePr>
          <p:nvPr/>
        </p:nvGraphicFramePr>
        <p:xfrm>
          <a:off x="8199463" y="5323090"/>
          <a:ext cx="1654877" cy="9997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457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920420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Key</a:t>
                      </a:r>
                      <a:endParaRPr lang="en-US" sz="140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Value</a:t>
                      </a:r>
                      <a:endParaRPr lang="en-US" sz="1400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3959AD31-11CD-BA3A-40BC-6813B861241C}"/>
              </a:ext>
            </a:extLst>
          </p:cNvPr>
          <p:cNvSpPr txBox="1"/>
          <p:nvPr/>
        </p:nvSpPr>
        <p:spPr>
          <a:xfrm>
            <a:off x="7277063" y="4972529"/>
            <a:ext cx="331182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Deduplicated Join Result</a:t>
            </a:r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442088A-FC5F-0DE7-D267-9A5A27EF818B}"/>
              </a:ext>
            </a:extLst>
          </p:cNvPr>
          <p:cNvSpPr/>
          <p:nvPr/>
        </p:nvSpPr>
        <p:spPr>
          <a:xfrm>
            <a:off x="8773430" y="4303706"/>
            <a:ext cx="484632" cy="67544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64A519-203E-A9D4-8706-0DFD3606151A}"/>
              </a:ext>
            </a:extLst>
          </p:cNvPr>
          <p:cNvSpPr txBox="1"/>
          <p:nvPr/>
        </p:nvSpPr>
        <p:spPr>
          <a:xfrm>
            <a:off x="9221733" y="4370023"/>
            <a:ext cx="1852670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Sort and Unique</a:t>
            </a:r>
            <a:endParaRPr lang="en-US"/>
          </a:p>
        </p:txBody>
      </p:sp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72686A88-D5CC-3B3A-7DD4-AF37359C63C4}"/>
              </a:ext>
            </a:extLst>
          </p:cNvPr>
          <p:cNvSpPr/>
          <p:nvPr/>
        </p:nvSpPr>
        <p:spPr>
          <a:xfrm>
            <a:off x="7588333" y="2645228"/>
            <a:ext cx="884712" cy="1953490"/>
          </a:xfrm>
          <a:prstGeom prst="mathMultiply">
            <a:avLst/>
          </a:prstGeom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Table 15">
            <a:extLst>
              <a:ext uri="{FF2B5EF4-FFF2-40B4-BE49-F238E27FC236}">
                <a16:creationId xmlns:a16="http://schemas.microsoft.com/office/drawing/2014/main" id="{C324151C-A4AF-EED6-57DD-396FF66951A3}"/>
              </a:ext>
            </a:extLst>
          </p:cNvPr>
          <p:cNvGraphicFramePr>
            <a:graphicFrameLocks noGrp="1"/>
          </p:cNvGraphicFramePr>
          <p:nvPr/>
        </p:nvGraphicFramePr>
        <p:xfrm>
          <a:off x="3138143" y="1558995"/>
          <a:ext cx="1654877" cy="1666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457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920420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/>
                        <a:t>Key</a:t>
                      </a:r>
                      <a:endParaRPr lang="en-US" sz="140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Value</a:t>
                      </a:r>
                      <a:endParaRPr lang="en-US" sz="1400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735792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72B6CA85-BBE9-ADE5-0F5B-9E375A169801}"/>
              </a:ext>
            </a:extLst>
          </p:cNvPr>
          <p:cNvSpPr txBox="1"/>
          <p:nvPr/>
        </p:nvSpPr>
        <p:spPr>
          <a:xfrm>
            <a:off x="2619694" y="1144169"/>
            <a:ext cx="26232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Inner Relation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7D0E15-45DA-8BFF-E485-832C3903F51E}"/>
              </a:ext>
            </a:extLst>
          </p:cNvPr>
          <p:cNvSpPr txBox="1"/>
          <p:nvPr/>
        </p:nvSpPr>
        <p:spPr>
          <a:xfrm>
            <a:off x="2493373" y="1714070"/>
            <a:ext cx="54767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/>
              <a:t>⨝</a:t>
            </a:r>
          </a:p>
        </p:txBody>
      </p:sp>
    </p:spTree>
    <p:extLst>
      <p:ext uri="{BB962C8B-B14F-4D97-AF65-F5344CB8AC3E}">
        <p14:creationId xmlns:p14="http://schemas.microsoft.com/office/powerpoint/2010/main" val="29389776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67C67-6FB6-4E24-B99B-926E1BF17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Benchmarks</a:t>
            </a:r>
          </a:p>
        </p:txBody>
      </p:sp>
    </p:spTree>
    <p:extLst>
      <p:ext uri="{BB962C8B-B14F-4D97-AF65-F5344CB8AC3E}">
        <p14:creationId xmlns:p14="http://schemas.microsoft.com/office/powerpoint/2010/main" val="3444664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B1B112-1E0B-9FFE-79C8-3D93FE23A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roxima Nova Rg"/>
              </a:rPr>
              <a:t>Join Performance Comparison: </a:t>
            </a:r>
            <a:r>
              <a:rPr lang="en-US" dirty="0" err="1">
                <a:latin typeface="Proxima Nova Rg"/>
              </a:rPr>
              <a:t>GPUJoin</a:t>
            </a:r>
            <a:r>
              <a:rPr lang="en-US" dirty="0">
                <a:latin typeface="Proxima Nova Rg"/>
              </a:rPr>
              <a:t> vs </a:t>
            </a:r>
            <a:r>
              <a:rPr lang="en-US" dirty="0" err="1">
                <a:latin typeface="Proxima Nova Rg"/>
              </a:rPr>
              <a:t>cuDF</a:t>
            </a:r>
            <a:endParaRPr lang="en-US" dirty="0"/>
          </a:p>
        </p:txBody>
      </p:sp>
      <p:pic>
        <p:nvPicPr>
          <p:cNvPr id="6" name="Picture 6" descr="A graph of numbers and bars&#10;&#10;Description automatically generated">
            <a:extLst>
              <a:ext uri="{FF2B5EF4-FFF2-40B4-BE49-F238E27FC236}">
                <a16:creationId xmlns:a16="http://schemas.microsoft.com/office/drawing/2014/main" id="{7B9FE044-5533-8C28-3B89-5CD2D60E7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28997" y="1436688"/>
            <a:ext cx="7534005" cy="4491037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3C5F2A-2F0A-49C9-8276-4ADFC3B167D7}"/>
              </a:ext>
            </a:extLst>
          </p:cNvPr>
          <p:cNvSpPr txBox="1"/>
          <p:nvPr/>
        </p:nvSpPr>
        <p:spPr>
          <a:xfrm>
            <a:off x="571499" y="6640149"/>
            <a:ext cx="10131425" cy="2154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n-US" sz="800">
                <a:latin typeface="Calibri"/>
                <a:cs typeface="Calibri"/>
              </a:rPr>
              <a:t>Leadership Computing Facility, A. (2022). Argonne Leadership Computing Facility. Theta GPU Nodes. URL: https://www.alcf.anl.gov/support-center/theta-gpu-nodes 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34162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F8804-C75D-F008-F923-D2AF6E499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Enhancement (Reachability)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1BB695-9009-D405-228F-0E27938DD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71" y="1451727"/>
            <a:ext cx="11073427" cy="479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694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2394D-D046-4F45-8A61-AA2D063A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/>
              <a:t>Limitations</a:t>
            </a:r>
          </a:p>
        </p:txBody>
      </p:sp>
      <p:pic>
        <p:nvPicPr>
          <p:cNvPr id="676" name="Picture 676" descr="Stop Bee">
            <a:extLst>
              <a:ext uri="{FF2B5EF4-FFF2-40B4-BE49-F238E27FC236}">
                <a16:creationId xmlns:a16="http://schemas.microsoft.com/office/drawing/2014/main" id="{6792A890-881B-207F-0A3C-02DBBAE89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262" y="1183481"/>
            <a:ext cx="4491037" cy="4491037"/>
          </a:xfrm>
        </p:spPr>
      </p:pic>
      <p:sp>
        <p:nvSpPr>
          <p:cNvPr id="5" name="Slide Number Placeholder 4" hidden="1"/>
          <p:cNvSpPr>
            <a:spLocks noGrp="1"/>
          </p:cNvSpPr>
          <p:nvPr>
            <p:ph type="sldNum" sz="quarter" idx="4294967295"/>
          </p:nvPr>
        </p:nvSpPr>
        <p:spPr>
          <a:xfrm>
            <a:off x="11888788" y="569913"/>
            <a:ext cx="303212" cy="365125"/>
          </a:xfrm>
          <a:prstGeom prst="rect">
            <a:avLst/>
          </a:prstGeom>
        </p:spPr>
        <p:txBody>
          <a:bodyPr anchor="ctr">
            <a:normAutofit fontScale="625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4797FC3-DC33-DA47-95F6-F7EB925D69E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48</a:t>
            </a:fld>
            <a:endParaRPr lang="en-US"/>
          </a:p>
        </p:txBody>
      </p:sp>
      <p:graphicFrame>
        <p:nvGraphicFramePr>
          <p:cNvPr id="21" name="Content Placeholder 10">
            <a:extLst>
              <a:ext uri="{FF2B5EF4-FFF2-40B4-BE49-F238E27FC236}">
                <a16:creationId xmlns:a16="http://schemas.microsoft.com/office/drawing/2014/main" id="{5E307BBD-E125-9ABA-AC13-305ED497E659}"/>
              </a:ext>
            </a:extLst>
          </p:cNvPr>
          <p:cNvGraphicFramePr>
            <a:graphicFrameLocks noGrp="1"/>
          </p:cNvGraphicFramePr>
          <p:nvPr>
            <p:ph type="tbl" sz="quarter" idx="4294967295"/>
            <p:extLst>
              <p:ext uri="{D42A27DB-BD31-4B8C-83A1-F6EECF244321}">
                <p14:modId xmlns:p14="http://schemas.microsoft.com/office/powerpoint/2010/main" val="2026753896"/>
              </p:ext>
            </p:extLst>
          </p:nvPr>
        </p:nvGraphicFramePr>
        <p:xfrm>
          <a:off x="5324475" y="1646238"/>
          <a:ext cx="6867525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47471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A82E6-1EF0-88AC-266B-B44CE710A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DCD25-CCFD-2F72-33F3-5D96049A1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Shovon, A. R., Gilray, T., Micinski, K., &amp; Kumar, S. (2023). Towards iterative relational algebra on the {GPU}. In 2023 USENIX Annual Technical Conference (USENIX ATC 23) (pp. 1009-1016).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77BD02-2326-9B93-1C90-729AD69BF8A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/>
              <a:t>Shovon, A. R., Dyken, L. R., Green, O., Gilray, T., &amp; Kumar, S. (2022, November). Accelerating Datalog applications with cuDF. In 2022 IEEE/ACM Workshop on Irregular Applications: Architectures and Algorithms (IA3) (pp. 41-45). IEEE.</a:t>
            </a:r>
          </a:p>
          <a:p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666CCA1-E657-EABF-0806-60036D846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902" y="3589551"/>
            <a:ext cx="4754196" cy="267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730EBAF-3F6D-7312-ABDA-159356424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99" y="3455665"/>
            <a:ext cx="4925000" cy="267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195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7ED551-E4D8-4682-916F-9BB4037FB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Why Join is Important?</a:t>
            </a:r>
          </a:p>
        </p:txBody>
      </p:sp>
      <p:graphicFrame>
        <p:nvGraphicFramePr>
          <p:cNvPr id="8" name="Content Placeholder 1">
            <a:extLst>
              <a:ext uri="{FF2B5EF4-FFF2-40B4-BE49-F238E27FC236}">
                <a16:creationId xmlns:a16="http://schemas.microsoft.com/office/drawing/2014/main" id="{C901A6EC-E05F-C730-0EA8-2FEB9DCAA6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02427"/>
              </p:ext>
            </p:extLst>
          </p:nvPr>
        </p:nvGraphicFramePr>
        <p:xfrm>
          <a:off x="571500" y="1436688"/>
          <a:ext cx="11049000" cy="4491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" name="TextBox 1">
            <a:extLst>
              <a:ext uri="{FF2B5EF4-FFF2-40B4-BE49-F238E27FC236}">
                <a16:creationId xmlns:a16="http://schemas.microsoft.com/office/drawing/2014/main" id="{A1628A50-ECEC-41C9-2FFA-F5BD6B294701}"/>
              </a:ext>
            </a:extLst>
          </p:cNvPr>
          <p:cNvSpPr txBox="1"/>
          <p:nvPr/>
        </p:nvSpPr>
        <p:spPr>
          <a:xfrm>
            <a:off x="630610" y="6519446"/>
            <a:ext cx="1083899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n-US" sz="800" dirty="0">
                <a:latin typeface="Calibri"/>
                <a:ea typeface="Calibri"/>
                <a:cs typeface="Calibri"/>
              </a:rPr>
              <a:t>Daniel Zinn, </a:t>
            </a:r>
            <a:r>
              <a:rPr lang="en-US" sz="800" dirty="0" err="1">
                <a:latin typeface="Calibri"/>
                <a:ea typeface="Calibri"/>
                <a:cs typeface="Calibri"/>
              </a:rPr>
              <a:t>Haicheng</a:t>
            </a:r>
            <a:r>
              <a:rPr lang="en-US" sz="800" dirty="0">
                <a:latin typeface="Calibri"/>
                <a:ea typeface="Calibri"/>
                <a:cs typeface="Calibri"/>
              </a:rPr>
              <a:t> Wu, Jin Wang, </a:t>
            </a:r>
            <a:r>
              <a:rPr lang="en-US" sz="800" dirty="0" err="1">
                <a:latin typeface="Calibri"/>
                <a:ea typeface="Calibri"/>
                <a:cs typeface="Calibri"/>
              </a:rPr>
              <a:t>Molham</a:t>
            </a:r>
            <a:r>
              <a:rPr lang="en-US" sz="800" dirty="0">
                <a:latin typeface="Calibri"/>
                <a:ea typeface="Calibri"/>
                <a:cs typeface="Calibri"/>
              </a:rPr>
              <a:t> Aref, and Sudhakar </a:t>
            </a:r>
            <a:r>
              <a:rPr lang="en-US" sz="800" dirty="0" err="1">
                <a:latin typeface="Calibri"/>
                <a:ea typeface="Calibri"/>
                <a:cs typeface="Calibri"/>
              </a:rPr>
              <a:t>Yalamanchili</a:t>
            </a:r>
            <a:r>
              <a:rPr lang="en-US" sz="800" dirty="0">
                <a:latin typeface="Calibri"/>
                <a:ea typeface="Calibri"/>
                <a:cs typeface="Calibri"/>
              </a:rPr>
              <a:t>. General-purpose join algorithms for large graph triangle listing on heterogeneous systems. In Proceedings of the 9th Annual Workshop on General Purpose Processing Using Graphics Processing Unit, pages 12–21, 2016.</a:t>
            </a:r>
          </a:p>
        </p:txBody>
      </p:sp>
    </p:spTree>
    <p:extLst>
      <p:ext uri="{BB962C8B-B14F-4D97-AF65-F5344CB8AC3E}">
        <p14:creationId xmlns:p14="http://schemas.microsoft.com/office/powerpoint/2010/main" val="187923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D049DDE-1EDF-4A68-A044-DE52E1554B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665FA58-C91B-44A7-9582-C0296AE6B7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8CA72BE-B8DD-472C-BD9C-28AF8F4442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F4DF6ED-446E-4B9E-BF10-64553A76AA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FBB4480-2C05-479A-8431-4BE4EE99DE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5747FE9-E2C0-41D7-84D0-53A6EF217F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D3DBD23-CB6C-42AF-A568-19A0583859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E5D8817-340E-458E-9F14-99A94DAC10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E363FC1-2A00-484E-8CC1-D2832D78BE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F17EB09-1924-4E09-B1DF-9F4DA6723E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B02BDEC-2642-4236-BEE1-4548214A88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821456F-91F5-4113-8A93-814BE54112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6E26D-D6BE-9A58-B552-6D34DA4C8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B7899-587E-AF63-0F52-78B654AD4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Continue working on developing multi-node multi-GPU backend for </a:t>
            </a:r>
            <a:r>
              <a:rPr lang="en-US" dirty="0" err="1"/>
              <a:t>Datalog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Compare performance between CUDA + MPI backend with CUDA aware MPI backend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Design GPU benchmarking techniques for iterative RA</a:t>
            </a:r>
          </a:p>
        </p:txBody>
      </p:sp>
    </p:spTree>
    <p:extLst>
      <p:ext uri="{BB962C8B-B14F-4D97-AF65-F5344CB8AC3E}">
        <p14:creationId xmlns:p14="http://schemas.microsoft.com/office/powerpoint/2010/main" val="2874325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1916-A3B9-C643-89B2-4671F057E3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5271" y="2289120"/>
            <a:ext cx="6402301" cy="1655763"/>
          </a:xfrm>
        </p:spPr>
        <p:txBody>
          <a:bodyPr anchor="t"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1163C697-28DF-6ED5-4721-9FD731E21F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828" y="4195872"/>
            <a:ext cx="4920344" cy="607572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ashov@uic.edu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9012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BC83E-A600-1354-3E28-377A17F53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207" y="427475"/>
            <a:ext cx="11039944" cy="81100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3000">
                <a:solidFill>
                  <a:schemeClr val="accent1"/>
                </a:solidFill>
                <a:latin typeface="Arial"/>
                <a:cs typeface="Arial"/>
              </a:rPr>
              <a:t>Declarative Analytics</a:t>
            </a:r>
            <a:r>
              <a:rPr lang="en-US" sz="3000">
                <a:latin typeface="Arial"/>
                <a:cs typeface="Arial"/>
              </a:rPr>
              <a:t> on Heterogeneous Exascale Systems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F7AE4C15-45C5-80F2-2D80-347D2234E54B}"/>
              </a:ext>
            </a:extLst>
          </p:cNvPr>
          <p:cNvSpPr/>
          <p:nvPr/>
        </p:nvSpPr>
        <p:spPr>
          <a:xfrm rot="5400000">
            <a:off x="2118621" y="-809360"/>
            <a:ext cx="688217" cy="3903038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B6278-3424-D25D-6757-F76CCE88D963}"/>
              </a:ext>
            </a:extLst>
          </p:cNvPr>
          <p:cNvSpPr txBox="1"/>
          <p:nvPr/>
        </p:nvSpPr>
        <p:spPr>
          <a:xfrm>
            <a:off x="640442" y="6393335"/>
            <a:ext cx="1083899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n-US" sz="800" err="1">
                <a:latin typeface="Calibri"/>
                <a:ea typeface="Calibri"/>
                <a:cs typeface="Calibri"/>
              </a:rPr>
              <a:t>Makrynioti</a:t>
            </a:r>
            <a:r>
              <a:rPr lang="en-US" sz="800">
                <a:latin typeface="Calibri"/>
                <a:ea typeface="Calibri"/>
                <a:cs typeface="Calibri"/>
              </a:rPr>
              <a:t>, N., &amp; </a:t>
            </a:r>
            <a:r>
              <a:rPr lang="en-US" sz="800" err="1">
                <a:latin typeface="Calibri"/>
                <a:ea typeface="Calibri"/>
                <a:cs typeface="Calibri"/>
              </a:rPr>
              <a:t>Vassalos</a:t>
            </a:r>
            <a:r>
              <a:rPr lang="en-US" sz="800">
                <a:latin typeface="Calibri"/>
                <a:ea typeface="Calibri"/>
                <a:cs typeface="Calibri"/>
              </a:rPr>
              <a:t>, V. (2019). Declarative data analytics: A survey. IEEE Transactions on Knowledge and Data Engineering, 33(6), 2392-2411.</a:t>
            </a:r>
            <a:endParaRPr lang="en-US" sz="800">
              <a:latin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sz="800">
                <a:latin typeface="Calibri"/>
                <a:cs typeface="Calibri"/>
              </a:rPr>
              <a:t>Salesforce. (2024). Click, Not Code: The Benefits of Declarative Programming vs. Imperative Programming retrieved from </a:t>
            </a:r>
            <a:r>
              <a:rPr lang="en-US" sz="800">
                <a:latin typeface="Calibri"/>
                <a:cs typeface="Calibri"/>
                <a:hlinkClick r:id="rId2"/>
              </a:rPr>
              <a:t>https://www.salesforce.com/products/platform/best-practices/declarative-programming-vs-imperative-programming/</a:t>
            </a:r>
            <a:r>
              <a:rPr lang="en-US" sz="800">
                <a:latin typeface="Calibri"/>
                <a:cs typeface="Calibri"/>
              </a:rPr>
              <a:t> on 01/24/2026</a:t>
            </a:r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BB9EB37-B652-08B3-34FD-C1E64D12966D}"/>
              </a:ext>
            </a:extLst>
          </p:cNvPr>
          <p:cNvSpPr/>
          <p:nvPr/>
        </p:nvSpPr>
        <p:spPr>
          <a:xfrm>
            <a:off x="716096" y="1478096"/>
            <a:ext cx="10768985" cy="4682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575757"/>
                </a:solidFill>
                <a:cs typeface="Arial"/>
              </a:rPr>
              <a:t>Users expresses </a:t>
            </a:r>
            <a:r>
              <a:rPr lang="en-US">
                <a:solidFill>
                  <a:srgbClr val="FF0000"/>
                </a:solidFill>
                <a:cs typeface="Arial"/>
              </a:rPr>
              <a:t>what </a:t>
            </a:r>
            <a:r>
              <a:rPr lang="en-US">
                <a:solidFill>
                  <a:srgbClr val="575757"/>
                </a:solidFill>
                <a:cs typeface="Arial"/>
              </a:rPr>
              <a:t>to achieve with the data rather than </a:t>
            </a:r>
            <a:r>
              <a:rPr lang="en-US">
                <a:solidFill>
                  <a:srgbClr val="FF0000"/>
                </a:solidFill>
                <a:cs typeface="Arial"/>
              </a:rPr>
              <a:t>how </a:t>
            </a:r>
            <a:r>
              <a:rPr lang="en-US">
                <a:solidFill>
                  <a:schemeClr val="tx1"/>
                </a:solidFill>
                <a:cs typeface="Arial"/>
              </a:rPr>
              <a:t>to accomplish it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0FA9125-E539-05B5-BF24-FFD082E69D0F}"/>
              </a:ext>
            </a:extLst>
          </p:cNvPr>
          <p:cNvSpPr/>
          <p:nvPr/>
        </p:nvSpPr>
        <p:spPr>
          <a:xfrm>
            <a:off x="670191" y="4177228"/>
            <a:ext cx="10768985" cy="4682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575757"/>
                </a:solidFill>
                <a:ea typeface="+mn-lt"/>
                <a:cs typeface="+mn-lt"/>
              </a:rPr>
              <a:t>SELECT </a:t>
            </a:r>
            <a:r>
              <a:rPr lang="en-US" b="1" err="1">
                <a:solidFill>
                  <a:srgbClr val="575757"/>
                </a:solidFill>
                <a:ea typeface="+mn-lt"/>
                <a:cs typeface="+mn-lt"/>
              </a:rPr>
              <a:t>UserID</a:t>
            </a:r>
            <a:r>
              <a:rPr lang="en-US" b="1">
                <a:solidFill>
                  <a:srgbClr val="575757"/>
                </a:solidFill>
                <a:ea typeface="+mn-lt"/>
                <a:cs typeface="+mn-lt"/>
              </a:rPr>
              <a:t> </a:t>
            </a:r>
            <a:r>
              <a:rPr lang="en-US">
                <a:solidFill>
                  <a:srgbClr val="575757"/>
                </a:solidFill>
                <a:ea typeface="+mn-lt"/>
                <a:cs typeface="+mn-lt"/>
              </a:rPr>
              <a:t>FROM </a:t>
            </a:r>
            <a:r>
              <a:rPr lang="en-US" b="1">
                <a:solidFill>
                  <a:srgbClr val="575757"/>
                </a:solidFill>
                <a:ea typeface="+mn-lt"/>
                <a:cs typeface="+mn-lt"/>
              </a:rPr>
              <a:t>User </a:t>
            </a:r>
            <a:r>
              <a:rPr lang="en-US">
                <a:solidFill>
                  <a:srgbClr val="575757"/>
                </a:solidFill>
                <a:ea typeface="+mn-lt"/>
                <a:cs typeface="+mn-lt"/>
              </a:rPr>
              <a:t>WHERE </a:t>
            </a:r>
            <a:r>
              <a:rPr lang="en-US" b="1">
                <a:solidFill>
                  <a:srgbClr val="575757"/>
                </a:solidFill>
                <a:ea typeface="+mn-lt"/>
                <a:cs typeface="+mn-lt"/>
              </a:rPr>
              <a:t>Country </a:t>
            </a:r>
            <a:r>
              <a:rPr lang="en-US">
                <a:solidFill>
                  <a:srgbClr val="575757"/>
                </a:solidFill>
                <a:ea typeface="+mn-lt"/>
                <a:cs typeface="+mn-lt"/>
              </a:rPr>
              <a:t>= 'USA</a:t>
            </a:r>
            <a:r>
              <a:rPr lang="en-US">
                <a:solidFill>
                  <a:srgbClr val="575757"/>
                </a:solidFill>
                <a:cs typeface="Arial"/>
              </a:rPr>
              <a:t>';</a:t>
            </a:r>
            <a:endParaRPr lang="en-US"/>
          </a:p>
        </p:txBody>
      </p:sp>
      <p:graphicFrame>
        <p:nvGraphicFramePr>
          <p:cNvPr id="13" name="Table 15">
            <a:extLst>
              <a:ext uri="{FF2B5EF4-FFF2-40B4-BE49-F238E27FC236}">
                <a16:creationId xmlns:a16="http://schemas.microsoft.com/office/drawing/2014/main" id="{CE4E502A-096E-2B14-80AB-66411716ACC2}"/>
              </a:ext>
            </a:extLst>
          </p:cNvPr>
          <p:cNvGraphicFramePr>
            <a:graphicFrameLocks noGrp="1"/>
          </p:cNvGraphicFramePr>
          <p:nvPr/>
        </p:nvGraphicFramePr>
        <p:xfrm>
          <a:off x="3391550" y="2476691"/>
          <a:ext cx="5004318" cy="1332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1729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074756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1842443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  <a:gridCol w="1255390">
                  <a:extLst>
                    <a:ext uri="{9D8B030D-6E8A-4147-A177-3AD203B41FA5}">
                      <a16:colId xmlns:a16="http://schemas.microsoft.com/office/drawing/2014/main" val="3794623804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 err="1"/>
                        <a:t>UserID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Country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Alice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alice@example.com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USA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Bob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bob@</a:t>
                      </a:r>
                      <a:r>
                        <a:rPr lang="en-US" sz="1400" b="0" i="0" u="none" strike="noStrike" noProof="0">
                          <a:solidFill>
                            <a:schemeClr val="tx1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USA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eve@</a:t>
                      </a:r>
                      <a:r>
                        <a:rPr lang="en-US" sz="1400" b="0" i="0" u="none" strike="noStrike" noProof="0">
                          <a:solidFill>
                            <a:schemeClr val="tx1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Australia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81FD57A-43CF-A783-D447-3430D4DEE762}"/>
              </a:ext>
            </a:extLst>
          </p:cNvPr>
          <p:cNvSpPr txBox="1"/>
          <p:nvPr/>
        </p:nvSpPr>
        <p:spPr>
          <a:xfrm>
            <a:off x="3391550" y="2079816"/>
            <a:ext cx="4984750" cy="4016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User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2AD480B5-2976-363A-EF5D-AFF6F81D68EE}"/>
              </a:ext>
            </a:extLst>
          </p:cNvPr>
          <p:cNvSpPr/>
          <p:nvPr/>
        </p:nvSpPr>
        <p:spPr>
          <a:xfrm>
            <a:off x="5747132" y="3800818"/>
            <a:ext cx="266240" cy="36722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Summing Junction 2">
            <a:extLst>
              <a:ext uri="{FF2B5EF4-FFF2-40B4-BE49-F238E27FC236}">
                <a16:creationId xmlns:a16="http://schemas.microsoft.com/office/drawing/2014/main" id="{3CA6F69A-8BBB-565D-4ADE-329F333E9A3A}"/>
              </a:ext>
            </a:extLst>
          </p:cNvPr>
          <p:cNvSpPr/>
          <p:nvPr/>
        </p:nvSpPr>
        <p:spPr>
          <a:xfrm>
            <a:off x="9639759" y="3929349"/>
            <a:ext cx="1615807" cy="954795"/>
          </a:xfrm>
          <a:prstGeom prst="flowChartSummingJunction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0000"/>
                </a:solidFill>
                <a:cs typeface="Arial"/>
              </a:rPr>
              <a:t>HOW</a:t>
            </a:r>
            <a:endParaRPr lang="en-US">
              <a:solidFill>
                <a:srgbClr val="FF0000"/>
              </a:solidFill>
              <a:cs typeface="Arial" panose="020B0604020202020204"/>
            </a:endParaRPr>
          </a:p>
        </p:txBody>
      </p:sp>
      <p:sp>
        <p:nvSpPr>
          <p:cNvPr id="5" name="Flowchart: Summing Junction 4">
            <a:extLst>
              <a:ext uri="{FF2B5EF4-FFF2-40B4-BE49-F238E27FC236}">
                <a16:creationId xmlns:a16="http://schemas.microsoft.com/office/drawing/2014/main" id="{00CC3E8B-4F2B-FD70-1188-6E2AA6968732}"/>
              </a:ext>
            </a:extLst>
          </p:cNvPr>
          <p:cNvSpPr/>
          <p:nvPr/>
        </p:nvSpPr>
        <p:spPr>
          <a:xfrm>
            <a:off x="927252" y="3929348"/>
            <a:ext cx="1615807" cy="954795"/>
          </a:xfrm>
          <a:prstGeom prst="flowChartConnector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FF0000"/>
                </a:solidFill>
                <a:cs typeface="Arial"/>
              </a:rPr>
              <a:t>WHAT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0A060B-C794-3A42-D3AE-91151EB1E094}"/>
              </a:ext>
            </a:extLst>
          </p:cNvPr>
          <p:cNvSpPr/>
          <p:nvPr/>
        </p:nvSpPr>
        <p:spPr>
          <a:xfrm>
            <a:off x="670778" y="5060343"/>
            <a:ext cx="10768985" cy="468217"/>
          </a:xfrm>
          <a:prstGeom prst="round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575757"/>
                </a:solidFill>
                <a:ea typeface="+mn-lt"/>
                <a:cs typeface="+mn-lt"/>
              </a:rPr>
              <a:t>Advanced approach: Logic programming (Datalog)</a:t>
            </a:r>
            <a:endParaRPr lang="en-US" b="1">
              <a:solidFill>
                <a:srgbClr val="575757"/>
              </a:solidFill>
              <a:cs typeface="Arial"/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F0B9F81D-ADF0-9D5F-7E57-3026FC471412}"/>
              </a:ext>
            </a:extLst>
          </p:cNvPr>
          <p:cNvSpPr/>
          <p:nvPr/>
        </p:nvSpPr>
        <p:spPr>
          <a:xfrm>
            <a:off x="5737950" y="4654625"/>
            <a:ext cx="266240" cy="36722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8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1" grpId="0" animBg="1"/>
      <p:bldP spid="15" grpId="0"/>
      <p:bldP spid="16" grpId="0" animBg="1"/>
      <p:bldP spid="3" grpId="0" animBg="1"/>
      <p:bldP spid="5" grpId="0" animBg="1"/>
      <p:bldP spid="7" grpId="0" animBg="1"/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0F876-6ADB-E632-B2F8-D6E4DFAD9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0345E-523F-F63A-F6BC-F927B1A39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207" y="427475"/>
            <a:ext cx="11039944" cy="81100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3000">
                <a:solidFill>
                  <a:schemeClr val="accent1"/>
                </a:solidFill>
                <a:latin typeface="Arial"/>
                <a:cs typeface="Arial"/>
              </a:rPr>
              <a:t>Declarative Analytics</a:t>
            </a:r>
            <a:r>
              <a:rPr lang="en-US" sz="3000">
                <a:latin typeface="Arial"/>
                <a:cs typeface="Arial"/>
              </a:rPr>
              <a:t> on Heterogeneous Exascale Systems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23F2D2-2B5D-9D58-B056-D61FF47A0A40}"/>
              </a:ext>
            </a:extLst>
          </p:cNvPr>
          <p:cNvSpPr txBox="1"/>
          <p:nvPr/>
        </p:nvSpPr>
        <p:spPr>
          <a:xfrm>
            <a:off x="640442" y="6393335"/>
            <a:ext cx="1083899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n-US" sz="800" err="1">
                <a:latin typeface="Calibri"/>
                <a:ea typeface="Calibri"/>
                <a:cs typeface="Calibri"/>
              </a:rPr>
              <a:t>Makrynioti</a:t>
            </a:r>
            <a:r>
              <a:rPr lang="en-US" sz="800">
                <a:latin typeface="Calibri"/>
                <a:ea typeface="Calibri"/>
                <a:cs typeface="Calibri"/>
              </a:rPr>
              <a:t>, N., &amp; </a:t>
            </a:r>
            <a:r>
              <a:rPr lang="en-US" sz="800" err="1">
                <a:latin typeface="Calibri"/>
                <a:ea typeface="Calibri"/>
                <a:cs typeface="Calibri"/>
              </a:rPr>
              <a:t>Vassalos</a:t>
            </a:r>
            <a:r>
              <a:rPr lang="en-US" sz="800">
                <a:latin typeface="Calibri"/>
                <a:ea typeface="Calibri"/>
                <a:cs typeface="Calibri"/>
              </a:rPr>
              <a:t>, V. (2019). Declarative data analytics: A survey. IEEE Transactions on Knowledge and Data Engineering, 33(6), 2392-2411.</a:t>
            </a:r>
            <a:endParaRPr lang="en-US" sz="800">
              <a:latin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sz="800">
                <a:latin typeface="Calibri"/>
                <a:cs typeface="Calibri"/>
              </a:rPr>
              <a:t>Salesforce. (2024). Click, Not Code: The Benefits of Declarative Programming vs. Imperative Programming retrieved from </a:t>
            </a:r>
            <a:r>
              <a:rPr lang="en-US" sz="800">
                <a:latin typeface="Calibri"/>
                <a:cs typeface="Calibri"/>
                <a:hlinkClick r:id="rId2"/>
              </a:rPr>
              <a:t>https://www.salesforce.com/products/platform/best-practices/declarative-programming-vs-imperative-programming/</a:t>
            </a:r>
            <a:r>
              <a:rPr lang="en-US" sz="800">
                <a:latin typeface="Calibri"/>
                <a:cs typeface="Calibri"/>
              </a:rPr>
              <a:t> on 01/24/2026</a:t>
            </a:r>
            <a:endParaRPr lang="en-US"/>
          </a:p>
        </p:txBody>
      </p:sp>
      <p:pic>
        <p:nvPicPr>
          <p:cNvPr id="17" name="Picture 16" descr="A screenshot of a website&#10;&#10;Description automatically generated">
            <a:extLst>
              <a:ext uri="{FF2B5EF4-FFF2-40B4-BE49-F238E27FC236}">
                <a16:creationId xmlns:a16="http://schemas.microsoft.com/office/drawing/2014/main" id="{97B2FFE0-1517-716D-F5A6-EA9C904B5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138" y="3472000"/>
            <a:ext cx="4498555" cy="2775194"/>
          </a:xfrm>
          <a:prstGeom prst="rect">
            <a:avLst/>
          </a:prstGeom>
        </p:spPr>
      </p:pic>
      <p:pic>
        <p:nvPicPr>
          <p:cNvPr id="14" name="Picture 13" descr="A screenshot of a website&#10;&#10;Description automatically generated">
            <a:extLst>
              <a:ext uri="{FF2B5EF4-FFF2-40B4-BE49-F238E27FC236}">
                <a16:creationId xmlns:a16="http://schemas.microsoft.com/office/drawing/2014/main" id="{4DAEE6B8-EA04-81B1-46C8-9B1453D2A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554" y="3584464"/>
            <a:ext cx="4018795" cy="2710150"/>
          </a:xfrm>
          <a:prstGeom prst="rect">
            <a:avLst/>
          </a:prstGeom>
        </p:spPr>
      </p:pic>
      <p:pic>
        <p:nvPicPr>
          <p:cNvPr id="12" name="Picture 11" descr="A screenshot of a web page&#10;&#10;Description automatically generated">
            <a:extLst>
              <a:ext uri="{FF2B5EF4-FFF2-40B4-BE49-F238E27FC236}">
                <a16:creationId xmlns:a16="http://schemas.microsoft.com/office/drawing/2014/main" id="{7B45297A-FDD9-2FD7-329C-1A20992B0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1391" y="878447"/>
            <a:ext cx="4498554" cy="2506693"/>
          </a:xfrm>
          <a:prstGeom prst="rect">
            <a:avLst/>
          </a:prstGeom>
        </p:spPr>
      </p:pic>
      <p:pic>
        <p:nvPicPr>
          <p:cNvPr id="10" name="Picture 9" descr="A screenshot of a website&#10;&#10;Description automatically generated">
            <a:extLst>
              <a:ext uri="{FF2B5EF4-FFF2-40B4-BE49-F238E27FC236}">
                <a16:creationId xmlns:a16="http://schemas.microsoft.com/office/drawing/2014/main" id="{AE62956A-36F0-DD1C-25F8-EC739CAE58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964" y="880743"/>
            <a:ext cx="4168049" cy="2654444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03675B-F1D4-04D9-6197-7AB57586936A}"/>
              </a:ext>
            </a:extLst>
          </p:cNvPr>
          <p:cNvSpPr/>
          <p:nvPr/>
        </p:nvSpPr>
        <p:spPr>
          <a:xfrm>
            <a:off x="2778512" y="2862146"/>
            <a:ext cx="6978804" cy="98502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Enables drag-and-drop like analytics pipeline </a:t>
            </a:r>
            <a:r>
              <a:rPr lang="en-US">
                <a:ea typeface="+mn-lt"/>
                <a:cs typeface="+mn-lt"/>
              </a:rPr>
              <a:t>to make informed business decisions without the need for complex coding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04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9C1DC8-CF28-92D1-2237-99B65E57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roxima Nova Rg"/>
              </a:rPr>
              <a:t>Example of Natural Join ⨝</a:t>
            </a:r>
            <a:endParaRPr lang="en-US"/>
          </a:p>
        </p:txBody>
      </p:sp>
      <p:graphicFrame>
        <p:nvGraphicFramePr>
          <p:cNvPr id="8" name="Table 15">
            <a:extLst>
              <a:ext uri="{FF2B5EF4-FFF2-40B4-BE49-F238E27FC236}">
                <a16:creationId xmlns:a16="http://schemas.microsoft.com/office/drawing/2014/main" id="{4C11BDBB-A61E-A45D-E7A5-71A55726BC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790969"/>
              </p:ext>
            </p:extLst>
          </p:nvPr>
        </p:nvGraphicFramePr>
        <p:xfrm>
          <a:off x="887316" y="1834417"/>
          <a:ext cx="3915007" cy="1332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3201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290731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1801075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 err="1"/>
                        <a:t>UserID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UserEmail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Alice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alice@example.com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Bob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bob@</a:t>
                      </a:r>
                      <a:r>
                        <a:rPr lang="en-US" sz="1400" b="0" i="0" u="none" strike="noStrike" noProof="0">
                          <a:solidFill>
                            <a:schemeClr val="tx1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eve@</a:t>
                      </a: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A7BC46C-04C8-A720-AB67-1A87BE07D89C}"/>
              </a:ext>
            </a:extLst>
          </p:cNvPr>
          <p:cNvSpPr txBox="1"/>
          <p:nvPr/>
        </p:nvSpPr>
        <p:spPr>
          <a:xfrm>
            <a:off x="725980" y="1389996"/>
            <a:ext cx="39361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User (Outer Relation)</a:t>
            </a:r>
          </a:p>
        </p:txBody>
      </p:sp>
      <p:graphicFrame>
        <p:nvGraphicFramePr>
          <p:cNvPr id="14" name="Table 15">
            <a:extLst>
              <a:ext uri="{FF2B5EF4-FFF2-40B4-BE49-F238E27FC236}">
                <a16:creationId xmlns:a16="http://schemas.microsoft.com/office/drawing/2014/main" id="{6988CAED-81D8-F653-E9EB-B5C32440DB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497781"/>
              </p:ext>
            </p:extLst>
          </p:nvPr>
        </p:nvGraphicFramePr>
        <p:xfrm>
          <a:off x="6224274" y="1833500"/>
          <a:ext cx="3865858" cy="1666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68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246289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1806701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 err="1"/>
                        <a:t>UserID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OrderTotal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Items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25.69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145.66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12.11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103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44.00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20495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FCD49DBB-6445-DE7C-F794-61773449728E}"/>
              </a:ext>
            </a:extLst>
          </p:cNvPr>
          <p:cNvSpPr txBox="1"/>
          <p:nvPr/>
        </p:nvSpPr>
        <p:spPr>
          <a:xfrm>
            <a:off x="6190886" y="1391139"/>
            <a:ext cx="39361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Order (Inner Relation)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B338DA-F724-96CF-6C4D-97F1044FEBD9}"/>
              </a:ext>
            </a:extLst>
          </p:cNvPr>
          <p:cNvSpPr txBox="1"/>
          <p:nvPr/>
        </p:nvSpPr>
        <p:spPr>
          <a:xfrm>
            <a:off x="5208498" y="2039236"/>
            <a:ext cx="60960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dirty="0"/>
              <a:t>⨝</a:t>
            </a:r>
          </a:p>
        </p:txBody>
      </p:sp>
    </p:spTree>
    <p:extLst>
      <p:ext uri="{BB962C8B-B14F-4D97-AF65-F5344CB8AC3E}">
        <p14:creationId xmlns:p14="http://schemas.microsoft.com/office/powerpoint/2010/main" val="2477314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61477-ECD7-1DDE-1B4C-B3618F988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9ED55E-DE2A-EE56-2A79-17B0EB56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roxima Nova Rg"/>
              </a:rPr>
              <a:t>Example of Natural Join ⨝</a:t>
            </a:r>
            <a:endParaRPr lang="en-US"/>
          </a:p>
        </p:txBody>
      </p:sp>
      <p:graphicFrame>
        <p:nvGraphicFramePr>
          <p:cNvPr id="8" name="Table 15">
            <a:extLst>
              <a:ext uri="{FF2B5EF4-FFF2-40B4-BE49-F238E27FC236}">
                <a16:creationId xmlns:a16="http://schemas.microsoft.com/office/drawing/2014/main" id="{79E19592-3DDE-C48C-4931-0ED6B3ABDA58}"/>
              </a:ext>
            </a:extLst>
          </p:cNvPr>
          <p:cNvGraphicFramePr>
            <a:graphicFrameLocks noGrp="1"/>
          </p:cNvGraphicFramePr>
          <p:nvPr/>
        </p:nvGraphicFramePr>
        <p:xfrm>
          <a:off x="887316" y="1834417"/>
          <a:ext cx="3915007" cy="1332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3201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290731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1801075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 err="1"/>
                        <a:t>UserID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UserEmail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Alice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alice@example.com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Bob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bob@</a:t>
                      </a:r>
                      <a:r>
                        <a:rPr lang="en-US" sz="1400" b="0" i="0" u="none" strike="noStrike" noProof="0">
                          <a:solidFill>
                            <a:schemeClr val="tx1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eve@</a:t>
                      </a: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C2E867E-7267-B86B-E749-34FFFB4F64E0}"/>
              </a:ext>
            </a:extLst>
          </p:cNvPr>
          <p:cNvSpPr txBox="1"/>
          <p:nvPr/>
        </p:nvSpPr>
        <p:spPr>
          <a:xfrm>
            <a:off x="725980" y="1389996"/>
            <a:ext cx="39361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User (Outer Relation)</a:t>
            </a:r>
          </a:p>
        </p:txBody>
      </p:sp>
      <p:graphicFrame>
        <p:nvGraphicFramePr>
          <p:cNvPr id="14" name="Table 15">
            <a:extLst>
              <a:ext uri="{FF2B5EF4-FFF2-40B4-BE49-F238E27FC236}">
                <a16:creationId xmlns:a16="http://schemas.microsoft.com/office/drawing/2014/main" id="{57A140A0-C937-9F1B-A759-B8144BF454BE}"/>
              </a:ext>
            </a:extLst>
          </p:cNvPr>
          <p:cNvGraphicFramePr>
            <a:graphicFrameLocks noGrp="1"/>
          </p:cNvGraphicFramePr>
          <p:nvPr/>
        </p:nvGraphicFramePr>
        <p:xfrm>
          <a:off x="6224274" y="1833500"/>
          <a:ext cx="3865858" cy="1666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68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246289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1806701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 err="1"/>
                        <a:t>UserID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OrderTotal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Items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25.69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145.66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12.11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103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44.00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20495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40DF155-FBB7-95CC-BB00-3FF0171A94C8}"/>
              </a:ext>
            </a:extLst>
          </p:cNvPr>
          <p:cNvSpPr txBox="1"/>
          <p:nvPr/>
        </p:nvSpPr>
        <p:spPr>
          <a:xfrm>
            <a:off x="6190886" y="1391139"/>
            <a:ext cx="39361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Order (Inner Relation)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CE0495D8-981F-AB3C-A6D0-19886B2FF5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458384"/>
              </p:ext>
            </p:extLst>
          </p:nvPr>
        </p:nvGraphicFramePr>
        <p:xfrm>
          <a:off x="2321339" y="4587172"/>
          <a:ext cx="6520669" cy="6664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1300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172492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1925473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  <a:gridCol w="1473686">
                  <a:extLst>
                    <a:ext uri="{9D8B030D-6E8A-4147-A177-3AD203B41FA5}">
                      <a16:colId xmlns:a16="http://schemas.microsoft.com/office/drawing/2014/main" val="2568881088"/>
                    </a:ext>
                  </a:extLst>
                </a:gridCol>
                <a:gridCol w="1077718">
                  <a:extLst>
                    <a:ext uri="{9D8B030D-6E8A-4147-A177-3AD203B41FA5}">
                      <a16:colId xmlns:a16="http://schemas.microsoft.com/office/drawing/2014/main" val="1798179777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 err="1"/>
                        <a:t>UserID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i="0" u="none" strike="noStrike" noProof="0" err="1">
                          <a:latin typeface="Proxima Nova Rg"/>
                        </a:rPr>
                        <a:t>OrderTotal</a:t>
                      </a:r>
                      <a:endParaRPr lang="en-US" b="1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Items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Alice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alice@example.com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EBAEC8F-8544-0DB9-4CB7-DE44F5874F04}"/>
              </a:ext>
            </a:extLst>
          </p:cNvPr>
          <p:cNvSpPr txBox="1"/>
          <p:nvPr/>
        </p:nvSpPr>
        <p:spPr>
          <a:xfrm>
            <a:off x="3794736" y="3780408"/>
            <a:ext cx="139939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User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9D41AF-7FC3-CA92-66FF-2A6CE9C5FC92}"/>
              </a:ext>
            </a:extLst>
          </p:cNvPr>
          <p:cNvSpPr txBox="1"/>
          <p:nvPr/>
        </p:nvSpPr>
        <p:spPr>
          <a:xfrm>
            <a:off x="5192359" y="3515455"/>
            <a:ext cx="60960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dirty="0"/>
              <a:t>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1868F4-A79C-94DA-E5D4-7C78A4025F8E}"/>
              </a:ext>
            </a:extLst>
          </p:cNvPr>
          <p:cNvSpPr txBox="1"/>
          <p:nvPr/>
        </p:nvSpPr>
        <p:spPr>
          <a:xfrm>
            <a:off x="5898838" y="3780407"/>
            <a:ext cx="141906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Order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BF0DE1C-4510-5E69-CEA0-461655BBCD7A}"/>
              </a:ext>
            </a:extLst>
          </p:cNvPr>
          <p:cNvSpPr/>
          <p:nvPr/>
        </p:nvSpPr>
        <p:spPr>
          <a:xfrm>
            <a:off x="869741" y="2150565"/>
            <a:ext cx="3932903" cy="35887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4829EE3-9A3E-4D41-395C-B5F1CB20AB2C}"/>
              </a:ext>
            </a:extLst>
          </p:cNvPr>
          <p:cNvSpPr/>
          <p:nvPr/>
        </p:nvSpPr>
        <p:spPr>
          <a:xfrm>
            <a:off x="6224275" y="2808507"/>
            <a:ext cx="3865858" cy="35887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4A1B385-47B0-EF68-C279-4BB795F88530}"/>
              </a:ext>
            </a:extLst>
          </p:cNvPr>
          <p:cNvCxnSpPr>
            <a:cxnSpLocks/>
          </p:cNvCxnSpPr>
          <p:nvPr/>
        </p:nvCxnSpPr>
        <p:spPr>
          <a:xfrm>
            <a:off x="4815856" y="2351852"/>
            <a:ext cx="1408097" cy="6435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B5BCFED-E21B-C488-038E-99EADD12D5CA}"/>
              </a:ext>
            </a:extLst>
          </p:cNvPr>
          <p:cNvSpPr/>
          <p:nvPr/>
        </p:nvSpPr>
        <p:spPr>
          <a:xfrm>
            <a:off x="2321338" y="4902522"/>
            <a:ext cx="6520669" cy="35887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79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F8686-20B4-6292-7C59-B6AE77E8D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E6CCD5-62B2-AE29-7BFD-E42ACA176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roxima Nova Rg"/>
              </a:rPr>
              <a:t>Example of Natural Join ⨝</a:t>
            </a:r>
            <a:endParaRPr lang="en-US"/>
          </a:p>
        </p:txBody>
      </p:sp>
      <p:graphicFrame>
        <p:nvGraphicFramePr>
          <p:cNvPr id="8" name="Table 15">
            <a:extLst>
              <a:ext uri="{FF2B5EF4-FFF2-40B4-BE49-F238E27FC236}">
                <a16:creationId xmlns:a16="http://schemas.microsoft.com/office/drawing/2014/main" id="{61109166-8554-2B1F-03E5-012236AD7EFC}"/>
              </a:ext>
            </a:extLst>
          </p:cNvPr>
          <p:cNvGraphicFramePr>
            <a:graphicFrameLocks noGrp="1"/>
          </p:cNvGraphicFramePr>
          <p:nvPr/>
        </p:nvGraphicFramePr>
        <p:xfrm>
          <a:off x="887316" y="1834417"/>
          <a:ext cx="3915007" cy="1332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3201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290731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1801075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 err="1"/>
                        <a:t>UserID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UserEmail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Alice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alice@example.com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Bob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bob@</a:t>
                      </a:r>
                      <a:r>
                        <a:rPr lang="en-US" sz="1400" b="0" i="0" u="none" strike="noStrike" noProof="0">
                          <a:solidFill>
                            <a:schemeClr val="tx1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eve@</a:t>
                      </a: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086C8EC-DD74-3BF9-6F6B-20A726316BC6}"/>
              </a:ext>
            </a:extLst>
          </p:cNvPr>
          <p:cNvSpPr txBox="1"/>
          <p:nvPr/>
        </p:nvSpPr>
        <p:spPr>
          <a:xfrm>
            <a:off x="725980" y="1389996"/>
            <a:ext cx="39361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User (Outer Relation)</a:t>
            </a:r>
          </a:p>
        </p:txBody>
      </p:sp>
      <p:graphicFrame>
        <p:nvGraphicFramePr>
          <p:cNvPr id="14" name="Table 15">
            <a:extLst>
              <a:ext uri="{FF2B5EF4-FFF2-40B4-BE49-F238E27FC236}">
                <a16:creationId xmlns:a16="http://schemas.microsoft.com/office/drawing/2014/main" id="{CA595941-45FC-B501-D2C5-A11A8CA6335A}"/>
              </a:ext>
            </a:extLst>
          </p:cNvPr>
          <p:cNvGraphicFramePr>
            <a:graphicFrameLocks noGrp="1"/>
          </p:cNvGraphicFramePr>
          <p:nvPr/>
        </p:nvGraphicFramePr>
        <p:xfrm>
          <a:off x="6224274" y="1833500"/>
          <a:ext cx="3865858" cy="1666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68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246289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1806701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 err="1"/>
                        <a:t>UserID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OrderTotal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Items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25.69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145.66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12.11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103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44.00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20495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32AB470-47BC-7839-F510-C5EF404CD5D7}"/>
              </a:ext>
            </a:extLst>
          </p:cNvPr>
          <p:cNvSpPr txBox="1"/>
          <p:nvPr/>
        </p:nvSpPr>
        <p:spPr>
          <a:xfrm>
            <a:off x="6190886" y="1391139"/>
            <a:ext cx="39361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Order (Inner Relation)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2A70DC-36D9-2282-5617-A09177BE17AD}"/>
              </a:ext>
            </a:extLst>
          </p:cNvPr>
          <p:cNvSpPr txBox="1"/>
          <p:nvPr/>
        </p:nvSpPr>
        <p:spPr>
          <a:xfrm>
            <a:off x="3794736" y="3780408"/>
            <a:ext cx="139939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User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CC9440-4309-213D-4B51-79C89482E415}"/>
              </a:ext>
            </a:extLst>
          </p:cNvPr>
          <p:cNvSpPr txBox="1"/>
          <p:nvPr/>
        </p:nvSpPr>
        <p:spPr>
          <a:xfrm>
            <a:off x="5192359" y="3515455"/>
            <a:ext cx="60960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dirty="0"/>
              <a:t>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4CB38A-4E1E-5CDC-A79D-D47F06EE3AF6}"/>
              </a:ext>
            </a:extLst>
          </p:cNvPr>
          <p:cNvSpPr txBox="1"/>
          <p:nvPr/>
        </p:nvSpPr>
        <p:spPr>
          <a:xfrm>
            <a:off x="5898838" y="3780407"/>
            <a:ext cx="141906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Order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DA553C9-637C-08AF-02F7-DF7B9E26DBB5}"/>
              </a:ext>
            </a:extLst>
          </p:cNvPr>
          <p:cNvSpPr/>
          <p:nvPr/>
        </p:nvSpPr>
        <p:spPr>
          <a:xfrm>
            <a:off x="869741" y="2469742"/>
            <a:ext cx="3932903" cy="35887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1B824AE-50D1-A91D-4E53-D53F91521F76}"/>
              </a:ext>
            </a:extLst>
          </p:cNvPr>
          <p:cNvSpPr/>
          <p:nvPr/>
        </p:nvSpPr>
        <p:spPr>
          <a:xfrm>
            <a:off x="6224275" y="2480699"/>
            <a:ext cx="3865858" cy="35887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E653DA1-9531-512C-E285-40D07CB4B7BE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4819898" y="2663459"/>
            <a:ext cx="1404376" cy="31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B1248C3-CB4F-C526-411E-8E57876617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313222"/>
              </p:ext>
            </p:extLst>
          </p:nvPr>
        </p:nvGraphicFramePr>
        <p:xfrm>
          <a:off x="2321339" y="4587172"/>
          <a:ext cx="6520669" cy="9997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1300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172492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1925473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  <a:gridCol w="1473686">
                  <a:extLst>
                    <a:ext uri="{9D8B030D-6E8A-4147-A177-3AD203B41FA5}">
                      <a16:colId xmlns:a16="http://schemas.microsoft.com/office/drawing/2014/main" val="2568881088"/>
                    </a:ext>
                  </a:extLst>
                </a:gridCol>
                <a:gridCol w="1077718">
                  <a:extLst>
                    <a:ext uri="{9D8B030D-6E8A-4147-A177-3AD203B41FA5}">
                      <a16:colId xmlns:a16="http://schemas.microsoft.com/office/drawing/2014/main" val="1798179777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 err="1"/>
                        <a:t>UserID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i="0" u="none" strike="noStrike" noProof="0" err="1">
                          <a:latin typeface="Proxima Nova Rg"/>
                        </a:rPr>
                        <a:t>OrderTotal</a:t>
                      </a:r>
                      <a:endParaRPr lang="en-US" b="1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Items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Alice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alice@example.com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Bob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bob@</a:t>
                      </a:r>
                      <a:r>
                        <a:rPr lang="en-US" sz="1400" b="0" i="0" u="none" strike="noStrike" noProof="0">
                          <a:solidFill>
                            <a:schemeClr val="tx1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145.66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</a:tbl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275CD4D-520E-A7D6-E37B-C598495F4A21}"/>
              </a:ext>
            </a:extLst>
          </p:cNvPr>
          <p:cNvSpPr/>
          <p:nvPr/>
        </p:nvSpPr>
        <p:spPr>
          <a:xfrm>
            <a:off x="2321338" y="5238946"/>
            <a:ext cx="6520669" cy="35887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20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AFCF0-A553-DE6C-D5D3-6E84A55D4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875A65-2B4D-86CD-1D2B-29E121CFE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roxima Nova Rg"/>
              </a:rPr>
              <a:t>Example of Natural Join ⨝</a:t>
            </a:r>
            <a:endParaRPr lang="en-US"/>
          </a:p>
        </p:txBody>
      </p:sp>
      <p:graphicFrame>
        <p:nvGraphicFramePr>
          <p:cNvPr id="8" name="Table 15">
            <a:extLst>
              <a:ext uri="{FF2B5EF4-FFF2-40B4-BE49-F238E27FC236}">
                <a16:creationId xmlns:a16="http://schemas.microsoft.com/office/drawing/2014/main" id="{B1CAFC14-0D7A-F00F-EF2E-28A8C5C05B90}"/>
              </a:ext>
            </a:extLst>
          </p:cNvPr>
          <p:cNvGraphicFramePr>
            <a:graphicFrameLocks noGrp="1"/>
          </p:cNvGraphicFramePr>
          <p:nvPr/>
        </p:nvGraphicFramePr>
        <p:xfrm>
          <a:off x="887316" y="1834417"/>
          <a:ext cx="3915007" cy="1332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3201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290731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1801075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 err="1"/>
                        <a:t>UserID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UserEmail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Alice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alice@example.com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Bob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bob@</a:t>
                      </a:r>
                      <a:r>
                        <a:rPr lang="en-US" sz="1400" b="0" i="0" u="none" strike="noStrike" noProof="0">
                          <a:solidFill>
                            <a:schemeClr val="tx1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eve@</a:t>
                      </a: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.com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594166B-BA78-BB54-BBAF-33CFCBD38854}"/>
              </a:ext>
            </a:extLst>
          </p:cNvPr>
          <p:cNvSpPr txBox="1"/>
          <p:nvPr/>
        </p:nvSpPr>
        <p:spPr>
          <a:xfrm>
            <a:off x="725980" y="1389996"/>
            <a:ext cx="39361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User (Outer Relation)</a:t>
            </a:r>
          </a:p>
        </p:txBody>
      </p:sp>
      <p:graphicFrame>
        <p:nvGraphicFramePr>
          <p:cNvPr id="14" name="Table 15">
            <a:extLst>
              <a:ext uri="{FF2B5EF4-FFF2-40B4-BE49-F238E27FC236}">
                <a16:creationId xmlns:a16="http://schemas.microsoft.com/office/drawing/2014/main" id="{D1041295-5562-83E5-7577-EEE5798DE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714550"/>
              </p:ext>
            </p:extLst>
          </p:nvPr>
        </p:nvGraphicFramePr>
        <p:xfrm>
          <a:off x="6224274" y="1833500"/>
          <a:ext cx="3865858" cy="1666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68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246289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1806701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 err="1"/>
                        <a:t>UserID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OrderTotal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Items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25.69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145.66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12.11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83345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103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44.00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204953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EF753F5-BC5D-0CD9-22A1-777D78B01D92}"/>
              </a:ext>
            </a:extLst>
          </p:cNvPr>
          <p:cNvSpPr txBox="1"/>
          <p:nvPr/>
        </p:nvSpPr>
        <p:spPr>
          <a:xfrm>
            <a:off x="6190886" y="1391139"/>
            <a:ext cx="39361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Order (Inner Relation)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E40AD5-338C-FFF8-529B-F262889AD446}"/>
              </a:ext>
            </a:extLst>
          </p:cNvPr>
          <p:cNvSpPr txBox="1"/>
          <p:nvPr/>
        </p:nvSpPr>
        <p:spPr>
          <a:xfrm>
            <a:off x="3794736" y="3780408"/>
            <a:ext cx="139939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User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7C689F-7DB6-8D4E-CF97-CE1BB26A7A24}"/>
              </a:ext>
            </a:extLst>
          </p:cNvPr>
          <p:cNvSpPr txBox="1"/>
          <p:nvPr/>
        </p:nvSpPr>
        <p:spPr>
          <a:xfrm>
            <a:off x="5192359" y="3515455"/>
            <a:ext cx="60960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dirty="0"/>
              <a:t>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9405A0-5D3F-8439-DC19-F761E992AD62}"/>
              </a:ext>
            </a:extLst>
          </p:cNvPr>
          <p:cNvSpPr txBox="1"/>
          <p:nvPr/>
        </p:nvSpPr>
        <p:spPr>
          <a:xfrm>
            <a:off x="5898838" y="3780407"/>
            <a:ext cx="141906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</a:rPr>
              <a:t>Order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D088A37-4C45-E523-A647-1187BCFCB187}"/>
              </a:ext>
            </a:extLst>
          </p:cNvPr>
          <p:cNvSpPr/>
          <p:nvPr/>
        </p:nvSpPr>
        <p:spPr>
          <a:xfrm>
            <a:off x="869741" y="2823422"/>
            <a:ext cx="3932903" cy="35887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B9CB078-4950-2652-A3B9-B2DC64A1B924}"/>
              </a:ext>
            </a:extLst>
          </p:cNvPr>
          <p:cNvSpPr/>
          <p:nvPr/>
        </p:nvSpPr>
        <p:spPr>
          <a:xfrm>
            <a:off x="6224275" y="2152895"/>
            <a:ext cx="3865858" cy="35887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CE4864-9755-FB72-6FFE-A3AD75DEFFB8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4802644" y="2341315"/>
            <a:ext cx="1421630" cy="6615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4DEC3BF-8DC3-2CB4-19D5-0B69BDC65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695839"/>
              </p:ext>
            </p:extLst>
          </p:nvPr>
        </p:nvGraphicFramePr>
        <p:xfrm>
          <a:off x="2321339" y="4587172"/>
          <a:ext cx="6520669" cy="1332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1300">
                  <a:extLst>
                    <a:ext uri="{9D8B030D-6E8A-4147-A177-3AD203B41FA5}">
                      <a16:colId xmlns:a16="http://schemas.microsoft.com/office/drawing/2014/main" val="2551515154"/>
                    </a:ext>
                  </a:extLst>
                </a:gridCol>
                <a:gridCol w="1172492">
                  <a:extLst>
                    <a:ext uri="{9D8B030D-6E8A-4147-A177-3AD203B41FA5}">
                      <a16:colId xmlns:a16="http://schemas.microsoft.com/office/drawing/2014/main" val="1727084382"/>
                    </a:ext>
                  </a:extLst>
                </a:gridCol>
                <a:gridCol w="1925473">
                  <a:extLst>
                    <a:ext uri="{9D8B030D-6E8A-4147-A177-3AD203B41FA5}">
                      <a16:colId xmlns:a16="http://schemas.microsoft.com/office/drawing/2014/main" val="2406992602"/>
                    </a:ext>
                  </a:extLst>
                </a:gridCol>
                <a:gridCol w="1473686">
                  <a:extLst>
                    <a:ext uri="{9D8B030D-6E8A-4147-A177-3AD203B41FA5}">
                      <a16:colId xmlns:a16="http://schemas.microsoft.com/office/drawing/2014/main" val="2568881088"/>
                    </a:ext>
                  </a:extLst>
                </a:gridCol>
                <a:gridCol w="1077718">
                  <a:extLst>
                    <a:ext uri="{9D8B030D-6E8A-4147-A177-3AD203B41FA5}">
                      <a16:colId xmlns:a16="http://schemas.microsoft.com/office/drawing/2014/main" val="1798179777"/>
                    </a:ext>
                  </a:extLst>
                </a:gridCol>
              </a:tblGrid>
              <a:tr h="333242">
                <a:tc>
                  <a:txBody>
                    <a:bodyPr/>
                    <a:lstStyle/>
                    <a:p>
                      <a:r>
                        <a:rPr lang="en-US" sz="1400" err="1"/>
                        <a:t>UserID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UserEmail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i="0" u="none" strike="noStrike" noProof="0" err="1">
                          <a:latin typeface="Proxima Nova Rg"/>
                        </a:rPr>
                        <a:t>OrderTotal</a:t>
                      </a:r>
                      <a:endParaRPr lang="en-US" b="1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Items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258884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Alice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alice@example.com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9817243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Bob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bob@</a:t>
                      </a:r>
                      <a:r>
                        <a:rPr lang="en-US" sz="1400" b="0" i="0" u="none" strike="noStrike" noProof="0">
                          <a:solidFill>
                            <a:schemeClr val="tx1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145.66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385120"/>
                  </a:ext>
                </a:extLst>
              </a:tr>
              <a:tr h="3332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eve@</a:t>
                      </a:r>
                      <a:r>
                        <a:rPr lang="en-US" sz="1400" b="0" i="0" u="none" strike="noStrike" noProof="0">
                          <a:solidFill>
                            <a:schemeClr val="tx1"/>
                          </a:solidFill>
                          <a:latin typeface="Proxima Nova Rg"/>
                        </a:rPr>
                        <a:t>example</a:t>
                      </a: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3287945"/>
                  </a:ext>
                </a:extLst>
              </a:tr>
            </a:tbl>
          </a:graphicData>
        </a:graphic>
      </p:graphicFrame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572533F-B41E-1F35-E189-39E8BBD01727}"/>
              </a:ext>
            </a:extLst>
          </p:cNvPr>
          <p:cNvSpPr/>
          <p:nvPr/>
        </p:nvSpPr>
        <p:spPr>
          <a:xfrm>
            <a:off x="2321338" y="5575377"/>
            <a:ext cx="6520669" cy="35887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54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12" grpId="0" animBg="1"/>
    </p:bldLst>
  </p:timing>
</p:sld>
</file>

<file path=ppt/theme/theme1.xml><?xml version="1.0" encoding="utf-8"?>
<a:theme xmlns:a="http://schemas.openxmlformats.org/drawingml/2006/main" name="1_UIC">
  <a:themeElements>
    <a:clrScheme name="UIC">
      <a:dk1>
        <a:srgbClr val="575757"/>
      </a:dk1>
      <a:lt1>
        <a:srgbClr val="FFFFFF"/>
      </a:lt1>
      <a:dk2>
        <a:srgbClr val="001D69"/>
      </a:dk2>
      <a:lt2>
        <a:srgbClr val="F2F7EB"/>
      </a:lt2>
      <a:accent1>
        <a:srgbClr val="D40032"/>
      </a:accent1>
      <a:accent2>
        <a:srgbClr val="001E61"/>
      </a:accent2>
      <a:accent3>
        <a:srgbClr val="41B6E5"/>
      </a:accent3>
      <a:accent4>
        <a:srgbClr val="FFBE3E"/>
      </a:accent4>
      <a:accent5>
        <a:srgbClr val="0085AD"/>
      </a:accent5>
      <a:accent6>
        <a:srgbClr val="D0D2CF"/>
      </a:accent6>
      <a:hlink>
        <a:srgbClr val="41B6E6"/>
      </a:hlink>
      <a:folHlink>
        <a:srgbClr val="001E6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C" id="{B82EF8CA-CF45-B347-9F86-BDCB680E2AB6}" vid="{5E8F787F-D014-A040-8B66-4854019F9F3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e202cd47-7a56-4baa-99e3-e3b71a7c77dd}" enabled="0" method="" siteId="{e202cd47-7a56-4baa-99e3-e3b71a7c77d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16351</TotalTime>
  <Words>3616</Words>
  <Application>Microsoft Office PowerPoint</Application>
  <PresentationFormat>Widescreen</PresentationFormat>
  <Paragraphs>1130</Paragraphs>
  <Slides>53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Arial</vt:lpstr>
      <vt:lpstr>Arial,Sans-Serif</vt:lpstr>
      <vt:lpstr>Calibri</vt:lpstr>
      <vt:lpstr>Open Sans</vt:lpstr>
      <vt:lpstr>Proxima Nova Bl</vt:lpstr>
      <vt:lpstr>Proxima Nova Rg</vt:lpstr>
      <vt:lpstr>Söhne</vt:lpstr>
      <vt:lpstr>System Font Regular</vt:lpstr>
      <vt:lpstr>1_UIC</vt:lpstr>
      <vt:lpstr>High Performance Joins</vt:lpstr>
      <vt:lpstr>Roadmap</vt:lpstr>
      <vt:lpstr>Recap to Join operation</vt:lpstr>
      <vt:lpstr>Recap to Relational Data</vt:lpstr>
      <vt:lpstr>Why Join is Important?</vt:lpstr>
      <vt:lpstr>Example of Natural Join ⨝</vt:lpstr>
      <vt:lpstr>Example of Natural Join ⨝</vt:lpstr>
      <vt:lpstr>Example of Natural Join ⨝</vt:lpstr>
      <vt:lpstr>Example of Natural Join ⨝</vt:lpstr>
      <vt:lpstr>Example of Natural Join ⨝</vt:lpstr>
      <vt:lpstr>Example of Natural Join ⨝</vt:lpstr>
      <vt:lpstr>Duplicates on Join Result</vt:lpstr>
      <vt:lpstr>Join Algorithms</vt:lpstr>
      <vt:lpstr>Join Algorithms</vt:lpstr>
      <vt:lpstr>Nested Loop Join ⨝</vt:lpstr>
      <vt:lpstr>Example of Sort Merge Join ⨝</vt:lpstr>
      <vt:lpstr>Example of Sort Merge Join ⨝</vt:lpstr>
      <vt:lpstr>Example of Hash Join ⨝</vt:lpstr>
      <vt:lpstr>Incremental Works</vt:lpstr>
      <vt:lpstr>Our efforts on High Performance Relational Algebra</vt:lpstr>
      <vt:lpstr>Baseline Engine (Soufflé)</vt:lpstr>
      <vt:lpstr>Off-the-shelf Library</vt:lpstr>
      <vt:lpstr>Off-the-shelf Data Structure for Join Operation</vt:lpstr>
      <vt:lpstr>Off-the-shelf Python Libraries</vt:lpstr>
      <vt:lpstr>CPU (Pandas) and GPU (cuDF)</vt:lpstr>
      <vt:lpstr>Performance Improvement of using GPU</vt:lpstr>
      <vt:lpstr>DataFrame Based Join Operations</vt:lpstr>
      <vt:lpstr>Improvement Opportunity</vt:lpstr>
      <vt:lpstr>Low level Hash Join implementation</vt:lpstr>
      <vt:lpstr>Hash Join Process</vt:lpstr>
      <vt:lpstr>Hash Join Process</vt:lpstr>
      <vt:lpstr>Hash Table (Open Addressing, Linear Probing)</vt:lpstr>
      <vt:lpstr>Hash Table (Open Addressing, Linear Probing)</vt:lpstr>
      <vt:lpstr>Hash Table (Open Addressing, Linear Probing)</vt:lpstr>
      <vt:lpstr>Hash Table (Open Addressing, Linear Probing)</vt:lpstr>
      <vt:lpstr>Hash Table (Open Addressing, Linear Probing)</vt:lpstr>
      <vt:lpstr>Hash Table (Open Addressing, Linear Probing)</vt:lpstr>
      <vt:lpstr>Hash Table (Open Addressing, Linear Probing)</vt:lpstr>
      <vt:lpstr>How can we improve this?</vt:lpstr>
      <vt:lpstr>Hash Indexed Sorted Array (HISA)</vt:lpstr>
      <vt:lpstr>Hash Table Performance</vt:lpstr>
      <vt:lpstr>Performing Hash Join on GPU</vt:lpstr>
      <vt:lpstr>Performing Hash Join on GPU</vt:lpstr>
      <vt:lpstr>Performing Hash Join on GPU</vt:lpstr>
      <vt:lpstr>Benchmarks</vt:lpstr>
      <vt:lpstr>Join Performance Comparison: GPUJoin vs cuDF</vt:lpstr>
      <vt:lpstr>Performance Enhancement (Reachability)</vt:lpstr>
      <vt:lpstr>Limitations</vt:lpstr>
      <vt:lpstr>Publications</vt:lpstr>
      <vt:lpstr>Future Work</vt:lpstr>
      <vt:lpstr>Thank You</vt:lpstr>
      <vt:lpstr>Declarative Analytics on Heterogeneous Exascale Systems</vt:lpstr>
      <vt:lpstr>Declarative Analytics on Heterogeneous Exascale Systems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Jamie Campbell</dc:creator>
  <cp:lastModifiedBy>Shovon, Ahmedur Rahman</cp:lastModifiedBy>
  <cp:revision>1844</cp:revision>
  <dcterms:created xsi:type="dcterms:W3CDTF">2020-05-04T17:53:51Z</dcterms:created>
  <dcterms:modified xsi:type="dcterms:W3CDTF">2024-02-17T00:02:16Z</dcterms:modified>
</cp:coreProperties>
</file>